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DM Sans" pitchFamily="2" charset="0"/>
      <p:regular r:id="rId21"/>
    </p:embeddedFont>
    <p:embeddedFont>
      <p:font typeface="DM Sa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319139" flipH="1">
            <a:off x="1264701" y="-2532663"/>
            <a:ext cx="14853376"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2">
              <a:alphaModFix amt="89000"/>
            </a:blip>
            <a:stretch>
              <a:fillRect/>
            </a:stretch>
          </a:blipFill>
        </p:spPr>
        <p:txBody>
          <a:bodyPr/>
          <a:lstStyle/>
          <a:p>
            <a:endParaRPr lang="en-PH"/>
          </a:p>
        </p:txBody>
      </p:sp>
      <p:sp>
        <p:nvSpPr>
          <p:cNvPr id="3" name="AutoShape 3"/>
          <p:cNvSpPr/>
          <p:nvPr/>
        </p:nvSpPr>
        <p:spPr>
          <a:xfrm rot="1008">
            <a:off x="1028700" y="7129449"/>
            <a:ext cx="16230601" cy="0"/>
          </a:xfrm>
          <a:prstGeom prst="line">
            <a:avLst/>
          </a:prstGeom>
          <a:ln w="9525" cap="flat">
            <a:solidFill>
              <a:srgbClr val="000000"/>
            </a:solidFill>
            <a:prstDash val="solid"/>
            <a:headEnd type="none" w="sm" len="sm"/>
            <a:tailEnd type="none" w="sm" len="sm"/>
          </a:ln>
        </p:spPr>
        <p:txBody>
          <a:bodyPr/>
          <a:lstStyle/>
          <a:p>
            <a:endParaRPr lang="en-PH"/>
          </a:p>
        </p:txBody>
      </p:sp>
      <p:sp>
        <p:nvSpPr>
          <p:cNvPr id="4" name="Freeform 4"/>
          <p:cNvSpPr/>
          <p:nvPr/>
        </p:nvSpPr>
        <p:spPr>
          <a:xfrm>
            <a:off x="844253" y="881418"/>
            <a:ext cx="784530" cy="742362"/>
          </a:xfrm>
          <a:custGeom>
            <a:avLst/>
            <a:gdLst/>
            <a:ahLst/>
            <a:cxnLst/>
            <a:rect l="l" t="t" r="r" b="b"/>
            <a:pathLst>
              <a:path w="784530" h="742362">
                <a:moveTo>
                  <a:pt x="0" y="0"/>
                </a:moveTo>
                <a:lnTo>
                  <a:pt x="784530" y="0"/>
                </a:lnTo>
                <a:lnTo>
                  <a:pt x="784530" y="742362"/>
                </a:lnTo>
                <a:lnTo>
                  <a:pt x="0" y="742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grpSp>
        <p:nvGrpSpPr>
          <p:cNvPr id="5" name="Group 5"/>
          <p:cNvGrpSpPr/>
          <p:nvPr/>
        </p:nvGrpSpPr>
        <p:grpSpPr>
          <a:xfrm>
            <a:off x="1980566" y="2700728"/>
            <a:ext cx="16786095" cy="3956710"/>
            <a:chOff x="0" y="0"/>
            <a:chExt cx="22381461" cy="5275613"/>
          </a:xfrm>
        </p:grpSpPr>
        <p:sp>
          <p:nvSpPr>
            <p:cNvPr id="6" name="TextBox 6"/>
            <p:cNvSpPr txBox="1"/>
            <p:nvPr/>
          </p:nvSpPr>
          <p:spPr>
            <a:xfrm>
              <a:off x="0" y="0"/>
              <a:ext cx="22381461" cy="4013200"/>
            </a:xfrm>
            <a:prstGeom prst="rect">
              <a:avLst/>
            </a:prstGeom>
          </p:spPr>
          <p:txBody>
            <a:bodyPr lIns="0" tIns="0" rIns="0" bIns="0" rtlCol="0" anchor="t">
              <a:spAutoFit/>
            </a:bodyPr>
            <a:lstStyle/>
            <a:p>
              <a:pPr>
                <a:lnSpc>
                  <a:spcPts val="11857"/>
                </a:lnSpc>
              </a:pPr>
              <a:r>
                <a:rPr lang="en-US" sz="9881">
                  <a:solidFill>
                    <a:srgbClr val="000000"/>
                  </a:solidFill>
                  <a:latin typeface="DM Sans Bold"/>
                </a:rPr>
                <a:t>EDA OF WORLD GDP BY COUNTRY: 1960 - 2022</a:t>
              </a:r>
            </a:p>
          </p:txBody>
        </p:sp>
        <p:sp>
          <p:nvSpPr>
            <p:cNvPr id="7" name="TextBox 7"/>
            <p:cNvSpPr txBox="1"/>
            <p:nvPr/>
          </p:nvSpPr>
          <p:spPr>
            <a:xfrm>
              <a:off x="0" y="4590115"/>
              <a:ext cx="22381461" cy="685498"/>
            </a:xfrm>
            <a:prstGeom prst="rect">
              <a:avLst/>
            </a:prstGeom>
          </p:spPr>
          <p:txBody>
            <a:bodyPr lIns="0" tIns="0" rIns="0" bIns="0" rtlCol="0" anchor="t">
              <a:spAutoFit/>
            </a:bodyPr>
            <a:lstStyle/>
            <a:p>
              <a:pPr>
                <a:lnSpc>
                  <a:spcPts val="4343"/>
                </a:lnSpc>
              </a:pPr>
              <a:endParaRPr/>
            </a:p>
          </p:txBody>
        </p:sp>
      </p:grpSp>
      <p:sp>
        <p:nvSpPr>
          <p:cNvPr id="8" name="TextBox 8"/>
          <p:cNvSpPr txBox="1"/>
          <p:nvPr/>
        </p:nvSpPr>
        <p:spPr>
          <a:xfrm>
            <a:off x="1980566" y="1009394"/>
            <a:ext cx="4066807" cy="438785"/>
          </a:xfrm>
          <a:prstGeom prst="rect">
            <a:avLst/>
          </a:prstGeom>
        </p:spPr>
        <p:txBody>
          <a:bodyPr lIns="0" tIns="0" rIns="0" bIns="0" rtlCol="0" anchor="t">
            <a:spAutoFit/>
          </a:bodyPr>
          <a:lstStyle/>
          <a:p>
            <a:pPr>
              <a:lnSpc>
                <a:spcPts val="3639"/>
              </a:lnSpc>
            </a:pPr>
            <a:r>
              <a:rPr lang="en-US" sz="2599" spc="51">
                <a:solidFill>
                  <a:srgbClr val="000000"/>
                </a:solidFill>
                <a:latin typeface="DM Sans Bold"/>
              </a:rPr>
              <a:t>BIG DATA ANALYTICS</a:t>
            </a:r>
          </a:p>
        </p:txBody>
      </p:sp>
      <p:grpSp>
        <p:nvGrpSpPr>
          <p:cNvPr id="9" name="Group 9"/>
          <p:cNvGrpSpPr/>
          <p:nvPr/>
        </p:nvGrpSpPr>
        <p:grpSpPr>
          <a:xfrm>
            <a:off x="1236518" y="7909986"/>
            <a:ext cx="6408456" cy="1481665"/>
            <a:chOff x="0" y="0"/>
            <a:chExt cx="8544608" cy="1975553"/>
          </a:xfrm>
        </p:grpSpPr>
        <p:sp>
          <p:nvSpPr>
            <p:cNvPr id="10" name="TextBox 10"/>
            <p:cNvSpPr txBox="1"/>
            <p:nvPr/>
          </p:nvSpPr>
          <p:spPr>
            <a:xfrm>
              <a:off x="0" y="1036004"/>
              <a:ext cx="8544608" cy="939548"/>
            </a:xfrm>
            <a:prstGeom prst="rect">
              <a:avLst/>
            </a:prstGeom>
          </p:spPr>
          <p:txBody>
            <a:bodyPr lIns="0" tIns="0" rIns="0" bIns="0" rtlCol="0" anchor="t">
              <a:spAutoFit/>
            </a:bodyPr>
            <a:lstStyle/>
            <a:p>
              <a:pPr>
                <a:lnSpc>
                  <a:spcPts val="5917"/>
                </a:lnSpc>
              </a:pPr>
              <a:r>
                <a:rPr lang="en-US" sz="4227">
                  <a:solidFill>
                    <a:srgbClr val="000000"/>
                  </a:solidFill>
                  <a:latin typeface="DM Sans"/>
                </a:rPr>
                <a:t>BS CpE 3-2</a:t>
              </a:r>
            </a:p>
          </p:txBody>
        </p:sp>
        <p:sp>
          <p:nvSpPr>
            <p:cNvPr id="11" name="TextBox 11"/>
            <p:cNvSpPr txBox="1"/>
            <p:nvPr/>
          </p:nvSpPr>
          <p:spPr>
            <a:xfrm>
              <a:off x="0" y="-85725"/>
              <a:ext cx="8544608" cy="939548"/>
            </a:xfrm>
            <a:prstGeom prst="rect">
              <a:avLst/>
            </a:prstGeom>
          </p:spPr>
          <p:txBody>
            <a:bodyPr lIns="0" tIns="0" rIns="0" bIns="0" rtlCol="0" anchor="t">
              <a:spAutoFit/>
            </a:bodyPr>
            <a:lstStyle/>
            <a:p>
              <a:pPr>
                <a:lnSpc>
                  <a:spcPts val="5917"/>
                </a:lnSpc>
              </a:pPr>
              <a:r>
                <a:rPr lang="en-US" sz="4227">
                  <a:solidFill>
                    <a:srgbClr val="000000"/>
                  </a:solidFill>
                  <a:latin typeface="DM Sans Bold"/>
                </a:rPr>
                <a:t>Jebe Dela Peña</a:t>
              </a:r>
            </a:p>
          </p:txBody>
        </p:sp>
      </p:grpSp>
      <p:sp>
        <p:nvSpPr>
          <p:cNvPr id="12" name="TextBox 12"/>
          <p:cNvSpPr txBox="1"/>
          <p:nvPr/>
        </p:nvSpPr>
        <p:spPr>
          <a:xfrm>
            <a:off x="9572844" y="8088630"/>
            <a:ext cx="7686457" cy="679451"/>
          </a:xfrm>
          <a:prstGeom prst="rect">
            <a:avLst/>
          </a:prstGeom>
        </p:spPr>
        <p:txBody>
          <a:bodyPr lIns="0" tIns="0" rIns="0" bIns="0" rtlCol="0" anchor="t">
            <a:spAutoFit/>
          </a:bodyPr>
          <a:lstStyle/>
          <a:p>
            <a:pPr>
              <a:lnSpc>
                <a:spcPts val="5599"/>
              </a:lnSpc>
            </a:pPr>
            <a:r>
              <a:rPr lang="en-US" sz="3999">
                <a:solidFill>
                  <a:srgbClr val="000000"/>
                </a:solidFill>
                <a:latin typeface="DM Sans Bold"/>
              </a:rPr>
              <a:t>Exploratory 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308590" y="226828"/>
            <a:ext cx="11156596" cy="9833344"/>
          </a:xfrm>
          <a:custGeom>
            <a:avLst/>
            <a:gdLst/>
            <a:ahLst/>
            <a:cxnLst/>
            <a:rect l="l" t="t" r="r" b="b"/>
            <a:pathLst>
              <a:path w="11156596" h="9833344">
                <a:moveTo>
                  <a:pt x="0" y="0"/>
                </a:moveTo>
                <a:lnTo>
                  <a:pt x="11156596" y="0"/>
                </a:lnTo>
                <a:lnTo>
                  <a:pt x="11156596" y="9833344"/>
                </a:lnTo>
                <a:lnTo>
                  <a:pt x="0" y="9833344"/>
                </a:lnTo>
                <a:lnTo>
                  <a:pt x="0" y="0"/>
                </a:lnTo>
                <a:close/>
              </a:path>
            </a:pathLst>
          </a:custGeom>
          <a:blipFill>
            <a:blip r:embed="rId2"/>
            <a:stretch>
              <a:fillRect/>
            </a:stretch>
          </a:blipFill>
        </p:spPr>
        <p:txBody>
          <a:bodyPr/>
          <a:lstStyle/>
          <a:p>
            <a:endParaRPr lang="en-PH"/>
          </a:p>
        </p:txBody>
      </p:sp>
      <p:grpSp>
        <p:nvGrpSpPr>
          <p:cNvPr id="3" name="Group 3"/>
          <p:cNvGrpSpPr/>
          <p:nvPr/>
        </p:nvGrpSpPr>
        <p:grpSpPr>
          <a:xfrm>
            <a:off x="11728359" y="226828"/>
            <a:ext cx="6354950" cy="9718723"/>
            <a:chOff x="0" y="0"/>
            <a:chExt cx="8473267" cy="12958297"/>
          </a:xfrm>
        </p:grpSpPr>
        <p:sp>
          <p:nvSpPr>
            <p:cNvPr id="4" name="TextBox 4"/>
            <p:cNvSpPr txBox="1"/>
            <p:nvPr/>
          </p:nvSpPr>
          <p:spPr>
            <a:xfrm>
              <a:off x="0" y="-9525"/>
              <a:ext cx="8473267" cy="6191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000000"/>
                  </a:solidFill>
                  <a:latin typeface="DM Sans Bold"/>
                </a:rPr>
                <a:t>Analysis/Findings:</a:t>
              </a:r>
            </a:p>
          </p:txBody>
        </p:sp>
        <p:sp>
          <p:nvSpPr>
            <p:cNvPr id="5" name="TextBox 5"/>
            <p:cNvSpPr txBox="1"/>
            <p:nvPr/>
          </p:nvSpPr>
          <p:spPr>
            <a:xfrm>
              <a:off x="0" y="1311339"/>
              <a:ext cx="8473267" cy="11646958"/>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DM Sans Bold"/>
                </a:rPr>
                <a:t>United States Dominance: </a:t>
              </a:r>
              <a:r>
                <a:rPr lang="en-US" sz="2499">
                  <a:solidFill>
                    <a:srgbClr val="000000"/>
                  </a:solidFill>
                  <a:latin typeface="DM Sans"/>
                </a:rPr>
                <a:t>With a 25.7 percent share of the global economy, the United States continues to be the world's economic leader.</a:t>
              </a:r>
            </a:p>
            <a:p>
              <a:pPr marL="539749" lvl="1" indent="-269875">
                <a:lnSpc>
                  <a:spcPts val="3499"/>
                </a:lnSpc>
                <a:buFont typeface="Arial"/>
                <a:buChar char="•"/>
              </a:pPr>
              <a:r>
                <a:rPr lang="en-US" sz="2499">
                  <a:solidFill>
                    <a:srgbClr val="000000"/>
                  </a:solidFill>
                  <a:latin typeface="DM Sans Bold"/>
                </a:rPr>
                <a:t>Diverse European Contributions:</a:t>
              </a:r>
              <a:r>
                <a:rPr lang="en-US" sz="2499">
                  <a:solidFill>
                    <a:srgbClr val="000000"/>
                  </a:solidFill>
                  <a:latin typeface="DM Sans"/>
                </a:rPr>
                <a:t> With a combined 12.2 percent contribution, European nations including Germany, the United Kingdom, France, and Italy highlight the continent's economic diversity.</a:t>
              </a:r>
            </a:p>
            <a:p>
              <a:pPr marL="539749" lvl="1" indent="-269875">
                <a:lnSpc>
                  <a:spcPts val="3499"/>
                </a:lnSpc>
                <a:buFont typeface="Arial"/>
                <a:buChar char="•"/>
              </a:pPr>
              <a:r>
                <a:rPr lang="en-US" sz="2499">
                  <a:solidFill>
                    <a:srgbClr val="000000"/>
                  </a:solidFill>
                  <a:latin typeface="DM Sans Bold"/>
                </a:rPr>
                <a:t>Philippines Contribution:</a:t>
              </a:r>
              <a:r>
                <a:rPr lang="en-US" sz="2499">
                  <a:solidFill>
                    <a:srgbClr val="000000"/>
                  </a:solidFill>
                  <a:latin typeface="DM Sans"/>
                </a:rPr>
                <a:t> Despite being considerably less significant, the Philippines' 0.4% contribution still reflects its position within the global economic system.</a:t>
              </a:r>
            </a:p>
            <a:p>
              <a:pPr marL="539749" lvl="1" indent="-269875" algn="l">
                <a:lnSpc>
                  <a:spcPts val="3499"/>
                </a:lnSpc>
                <a:buFont typeface="Arial"/>
                <a:buChar char="•"/>
              </a:pPr>
              <a:r>
                <a:rPr lang="en-US" sz="2499">
                  <a:solidFill>
                    <a:srgbClr val="000000"/>
                  </a:solidFill>
                  <a:latin typeface="DM Sans Bold"/>
                </a:rPr>
                <a:t>Other Countries:</a:t>
              </a:r>
              <a:r>
                <a:rPr lang="en-US" sz="2499">
                  <a:solidFill>
                    <a:srgbClr val="000000"/>
                  </a:solidFill>
                  <a:latin typeface="DM Sans"/>
                </a:rPr>
                <a:t> The category "Other Countries" accounts for 31.6 percent of the total GDP, highlighting the economic output of several countries besides the top 10 and the Philippines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a:off x="1028699" y="1626203"/>
            <a:ext cx="16230600" cy="4762"/>
          </a:xfrm>
          <a:prstGeom prst="line">
            <a:avLst/>
          </a:prstGeom>
          <a:ln w="9525" cap="flat">
            <a:solidFill>
              <a:srgbClr val="000000"/>
            </a:solidFill>
            <a:prstDash val="solid"/>
            <a:headEnd type="none" w="sm" len="sm"/>
            <a:tailEnd type="none" w="sm" len="sm"/>
          </a:ln>
        </p:spPr>
        <p:txBody>
          <a:bodyPr/>
          <a:lstStyle/>
          <a:p>
            <a:endParaRPr lang="en-PH"/>
          </a:p>
        </p:txBody>
      </p:sp>
      <p:sp>
        <p:nvSpPr>
          <p:cNvPr id="3" name="Freeform 3"/>
          <p:cNvSpPr/>
          <p:nvPr/>
        </p:nvSpPr>
        <p:spPr>
          <a:xfrm>
            <a:off x="3228325" y="2055567"/>
            <a:ext cx="2546332" cy="2517686"/>
          </a:xfrm>
          <a:custGeom>
            <a:avLst/>
            <a:gdLst/>
            <a:ahLst/>
            <a:cxnLst/>
            <a:rect l="l" t="t" r="r" b="b"/>
            <a:pathLst>
              <a:path w="2546332" h="2517686">
                <a:moveTo>
                  <a:pt x="0" y="0"/>
                </a:moveTo>
                <a:lnTo>
                  <a:pt x="2546332" y="0"/>
                </a:lnTo>
                <a:lnTo>
                  <a:pt x="2546332" y="2517685"/>
                </a:lnTo>
                <a:lnTo>
                  <a:pt x="0" y="25176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11708334" y="2055567"/>
            <a:ext cx="3158372" cy="2526697"/>
          </a:xfrm>
          <a:custGeom>
            <a:avLst/>
            <a:gdLst/>
            <a:ahLst/>
            <a:cxnLst/>
            <a:rect l="l" t="t" r="r" b="b"/>
            <a:pathLst>
              <a:path w="3158372" h="2526697">
                <a:moveTo>
                  <a:pt x="0" y="0"/>
                </a:moveTo>
                <a:lnTo>
                  <a:pt x="3158372" y="0"/>
                </a:lnTo>
                <a:lnTo>
                  <a:pt x="3158372" y="2526697"/>
                </a:lnTo>
                <a:lnTo>
                  <a:pt x="0" y="2526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518691" y="4943503"/>
            <a:ext cx="8625307" cy="5715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US-China Hegemony</a:t>
            </a:r>
          </a:p>
        </p:txBody>
      </p:sp>
      <p:sp>
        <p:nvSpPr>
          <p:cNvPr id="6" name="TextBox 6"/>
          <p:cNvSpPr txBox="1"/>
          <p:nvPr/>
        </p:nvSpPr>
        <p:spPr>
          <a:xfrm>
            <a:off x="1028697" y="5876953"/>
            <a:ext cx="7595934" cy="2957526"/>
          </a:xfrm>
          <a:prstGeom prst="rect">
            <a:avLst/>
          </a:prstGeom>
        </p:spPr>
        <p:txBody>
          <a:bodyPr lIns="0" tIns="0" rIns="0" bIns="0" rtlCol="0" anchor="t">
            <a:spAutoFit/>
          </a:bodyPr>
          <a:lstStyle/>
          <a:p>
            <a:pPr algn="ctr">
              <a:lnSpc>
                <a:spcPts val="3936"/>
              </a:lnSpc>
            </a:pPr>
            <a:r>
              <a:rPr lang="en-US" sz="2811">
                <a:solidFill>
                  <a:srgbClr val="000000"/>
                </a:solidFill>
                <a:latin typeface="DM Sans"/>
              </a:rPr>
              <a:t>With a combined share of 43.8 percent, the United States and China are once again the world's two most powerful economies. Their economic decisions, trade relations, and policies have a big impact on international markets and global economic trends.</a:t>
            </a:r>
          </a:p>
        </p:txBody>
      </p:sp>
      <p:sp>
        <p:nvSpPr>
          <p:cNvPr id="7" name="TextBox 7"/>
          <p:cNvSpPr txBox="1"/>
          <p:nvPr/>
        </p:nvSpPr>
        <p:spPr>
          <a:xfrm>
            <a:off x="2613314" y="459390"/>
            <a:ext cx="18757300" cy="923925"/>
          </a:xfrm>
          <a:prstGeom prst="rect">
            <a:avLst/>
          </a:prstGeom>
        </p:spPr>
        <p:txBody>
          <a:bodyPr lIns="0" tIns="0" rIns="0" bIns="0" rtlCol="0" anchor="t">
            <a:spAutoFit/>
          </a:bodyPr>
          <a:lstStyle/>
          <a:p>
            <a:pPr>
              <a:lnSpc>
                <a:spcPts val="7200"/>
              </a:lnSpc>
              <a:spcBef>
                <a:spcPct val="0"/>
              </a:spcBef>
            </a:pPr>
            <a:r>
              <a:rPr lang="en-US" sz="6000">
                <a:solidFill>
                  <a:srgbClr val="000000"/>
                </a:solidFill>
                <a:latin typeface="DM Sans Bold"/>
              </a:rPr>
              <a:t>Insights - GDP Distribution in 2022</a:t>
            </a:r>
          </a:p>
        </p:txBody>
      </p:sp>
      <p:sp>
        <p:nvSpPr>
          <p:cNvPr id="8" name="TextBox 8"/>
          <p:cNvSpPr txBox="1"/>
          <p:nvPr/>
        </p:nvSpPr>
        <p:spPr>
          <a:xfrm>
            <a:off x="8974867" y="4943503"/>
            <a:ext cx="8625307" cy="5715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European Influence</a:t>
            </a:r>
          </a:p>
        </p:txBody>
      </p:sp>
      <p:sp>
        <p:nvSpPr>
          <p:cNvPr id="9" name="TextBox 9"/>
          <p:cNvSpPr txBox="1"/>
          <p:nvPr/>
        </p:nvSpPr>
        <p:spPr>
          <a:xfrm>
            <a:off x="9242769" y="5828103"/>
            <a:ext cx="7725820" cy="2957526"/>
          </a:xfrm>
          <a:prstGeom prst="rect">
            <a:avLst/>
          </a:prstGeom>
        </p:spPr>
        <p:txBody>
          <a:bodyPr lIns="0" tIns="0" rIns="0" bIns="0" rtlCol="0" anchor="t">
            <a:spAutoFit/>
          </a:bodyPr>
          <a:lstStyle/>
          <a:p>
            <a:pPr algn="ctr">
              <a:lnSpc>
                <a:spcPts val="3936"/>
              </a:lnSpc>
            </a:pPr>
            <a:r>
              <a:rPr lang="en-US" sz="2811">
                <a:solidFill>
                  <a:srgbClr val="000000"/>
                </a:solidFill>
                <a:latin typeface="DM Sans"/>
              </a:rPr>
              <a:t>The significant contributions from Germany, the United Kingdom, France, and Italy demonstrate the region's economic sway. The European Union continues to be a crucial economic force that influences international trade and financial markets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028700" y="1982873"/>
            <a:ext cx="16763339" cy="8304127"/>
          </a:xfrm>
          <a:custGeom>
            <a:avLst/>
            <a:gdLst/>
            <a:ahLst/>
            <a:cxnLst/>
            <a:rect l="l" t="t" r="r" b="b"/>
            <a:pathLst>
              <a:path w="16763339" h="8304127">
                <a:moveTo>
                  <a:pt x="0" y="0"/>
                </a:moveTo>
                <a:lnTo>
                  <a:pt x="16763339" y="0"/>
                </a:lnTo>
                <a:lnTo>
                  <a:pt x="16763339" y="8304127"/>
                </a:lnTo>
                <a:lnTo>
                  <a:pt x="0" y="8304127"/>
                </a:lnTo>
                <a:lnTo>
                  <a:pt x="0" y="0"/>
                </a:lnTo>
                <a:close/>
              </a:path>
            </a:pathLst>
          </a:custGeom>
          <a:blipFill>
            <a:blip r:embed="rId2"/>
            <a:stretch>
              <a:fillRect/>
            </a:stretch>
          </a:blipFill>
        </p:spPr>
        <p:txBody>
          <a:bodyPr/>
          <a:lstStyle/>
          <a:p>
            <a:endParaRPr lang="en-PH"/>
          </a:p>
        </p:txBody>
      </p:sp>
      <p:grpSp>
        <p:nvGrpSpPr>
          <p:cNvPr id="3" name="Group 3"/>
          <p:cNvGrpSpPr/>
          <p:nvPr/>
        </p:nvGrpSpPr>
        <p:grpSpPr>
          <a:xfrm>
            <a:off x="1028700" y="403304"/>
            <a:ext cx="16633374" cy="1250793"/>
            <a:chOff x="0" y="0"/>
            <a:chExt cx="22177832" cy="1667724"/>
          </a:xfrm>
        </p:grpSpPr>
        <p:sp>
          <p:nvSpPr>
            <p:cNvPr id="4" name="TextBox 4"/>
            <p:cNvSpPr txBox="1"/>
            <p:nvPr/>
          </p:nvSpPr>
          <p:spPr>
            <a:xfrm>
              <a:off x="0" y="249419"/>
              <a:ext cx="7231203" cy="609600"/>
            </a:xfrm>
            <a:prstGeom prst="rect">
              <a:avLst/>
            </a:prstGeom>
          </p:spPr>
          <p:txBody>
            <a:bodyPr lIns="0" tIns="0" rIns="0" bIns="0" rtlCol="0" anchor="t">
              <a:spAutoFit/>
            </a:bodyPr>
            <a:lstStyle/>
            <a:p>
              <a:pPr marL="0" lvl="0" indent="0" algn="l">
                <a:lnSpc>
                  <a:spcPts val="3662"/>
                </a:lnSpc>
                <a:spcBef>
                  <a:spcPct val="0"/>
                </a:spcBef>
              </a:pPr>
              <a:r>
                <a:rPr lang="en-US" sz="3052">
                  <a:solidFill>
                    <a:srgbClr val="000000"/>
                  </a:solidFill>
                  <a:latin typeface="DM Sans Bold"/>
                </a:rPr>
                <a:t>Analysis/Findings:</a:t>
              </a:r>
            </a:p>
          </p:txBody>
        </p:sp>
        <p:sp>
          <p:nvSpPr>
            <p:cNvPr id="5" name="TextBox 5"/>
            <p:cNvSpPr txBox="1"/>
            <p:nvPr/>
          </p:nvSpPr>
          <p:spPr>
            <a:xfrm>
              <a:off x="4774369" y="-57150"/>
              <a:ext cx="17403464" cy="1724874"/>
            </a:xfrm>
            <a:prstGeom prst="rect">
              <a:avLst/>
            </a:prstGeom>
          </p:spPr>
          <p:txBody>
            <a:bodyPr lIns="0" tIns="0" rIns="0" bIns="0" rtlCol="0" anchor="t">
              <a:spAutoFit/>
            </a:bodyPr>
            <a:lstStyle/>
            <a:p>
              <a:pPr marL="541087" lvl="1" indent="-270543">
                <a:lnSpc>
                  <a:spcPts val="3508"/>
                </a:lnSpc>
                <a:buFont typeface="Arial"/>
                <a:buChar char="•"/>
              </a:pPr>
              <a:r>
                <a:rPr lang="en-US" sz="2506">
                  <a:solidFill>
                    <a:srgbClr val="000000"/>
                  </a:solidFill>
                  <a:latin typeface="DM Sans"/>
                </a:rPr>
                <a:t>Notably, in </a:t>
              </a:r>
              <a:r>
                <a:rPr lang="en-US" sz="2506">
                  <a:solidFill>
                    <a:srgbClr val="000000"/>
                  </a:solidFill>
                  <a:latin typeface="DM Sans Bold"/>
                </a:rPr>
                <a:t>2015</a:t>
              </a:r>
              <a:r>
                <a:rPr lang="en-US" sz="2506">
                  <a:solidFill>
                    <a:srgbClr val="000000"/>
                  </a:solidFill>
                  <a:latin typeface="DM Sans"/>
                </a:rPr>
                <a:t>, despite a substantial global economic slowdown, the Philippines showed resilience by maintaining a </a:t>
              </a:r>
              <a:r>
                <a:rPr lang="en-US" sz="2506">
                  <a:solidFill>
                    <a:srgbClr val="000000"/>
                  </a:solidFill>
                  <a:latin typeface="DM Sans Bold"/>
                </a:rPr>
                <a:t>positive GDP growth rate</a:t>
              </a:r>
              <a:r>
                <a:rPr lang="en-US" sz="2506">
                  <a:solidFill>
                    <a:srgbClr val="000000"/>
                  </a:solidFill>
                  <a:latin typeface="DM Sans"/>
                </a:rPr>
                <a:t>.</a:t>
              </a:r>
            </a:p>
            <a:p>
              <a:pPr marL="541087" lvl="1" indent="-270543" algn="l">
                <a:lnSpc>
                  <a:spcPts val="3508"/>
                </a:lnSpc>
                <a:buFont typeface="Arial"/>
                <a:buChar char="•"/>
              </a:pPr>
              <a:r>
                <a:rPr lang="en-US" sz="2506">
                  <a:solidFill>
                    <a:srgbClr val="000000"/>
                  </a:solidFill>
                  <a:latin typeface="DM Sans"/>
                </a:rPr>
                <a:t>Significant downturns in </a:t>
              </a:r>
              <a:r>
                <a:rPr lang="en-US" sz="2506">
                  <a:solidFill>
                    <a:srgbClr val="000000"/>
                  </a:solidFill>
                  <a:latin typeface="DM Sans Bold"/>
                </a:rPr>
                <a:t>1962, 1970, 1998, and 2009</a:t>
              </a:r>
              <a:r>
                <a:rPr lang="en-US" sz="2506">
                  <a:solidFill>
                    <a:srgbClr val="000000"/>
                  </a:solidFill>
                  <a:latin typeface="DM Sans"/>
                </a:rPr>
                <a:t> reflect difficult times.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a:off x="1028699" y="1626203"/>
            <a:ext cx="16230600" cy="4762"/>
          </a:xfrm>
          <a:prstGeom prst="line">
            <a:avLst/>
          </a:prstGeom>
          <a:ln w="9525" cap="flat">
            <a:solidFill>
              <a:srgbClr val="000000"/>
            </a:solidFill>
            <a:prstDash val="solid"/>
            <a:headEnd type="none" w="sm" len="sm"/>
            <a:tailEnd type="none" w="sm" len="sm"/>
          </a:ln>
        </p:spPr>
        <p:txBody>
          <a:bodyPr/>
          <a:lstStyle/>
          <a:p>
            <a:endParaRPr lang="en-PH"/>
          </a:p>
        </p:txBody>
      </p:sp>
      <p:sp>
        <p:nvSpPr>
          <p:cNvPr id="3" name="Freeform 3"/>
          <p:cNvSpPr/>
          <p:nvPr/>
        </p:nvSpPr>
        <p:spPr>
          <a:xfrm>
            <a:off x="2593761" y="2020735"/>
            <a:ext cx="1715148" cy="1697997"/>
          </a:xfrm>
          <a:custGeom>
            <a:avLst/>
            <a:gdLst/>
            <a:ahLst/>
            <a:cxnLst/>
            <a:rect l="l" t="t" r="r" b="b"/>
            <a:pathLst>
              <a:path w="1715148" h="1697997">
                <a:moveTo>
                  <a:pt x="0" y="0"/>
                </a:moveTo>
                <a:lnTo>
                  <a:pt x="1715148" y="0"/>
                </a:lnTo>
                <a:lnTo>
                  <a:pt x="1715148" y="1697997"/>
                </a:lnTo>
                <a:lnTo>
                  <a:pt x="0" y="1697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8135809" y="1950053"/>
            <a:ext cx="2271541" cy="1932875"/>
          </a:xfrm>
          <a:custGeom>
            <a:avLst/>
            <a:gdLst/>
            <a:ahLst/>
            <a:cxnLst/>
            <a:rect l="l" t="t" r="r" b="b"/>
            <a:pathLst>
              <a:path w="2271541" h="1932875">
                <a:moveTo>
                  <a:pt x="0" y="0"/>
                </a:moveTo>
                <a:lnTo>
                  <a:pt x="2271541" y="0"/>
                </a:lnTo>
                <a:lnTo>
                  <a:pt x="2271541" y="1932875"/>
                </a:lnTo>
                <a:lnTo>
                  <a:pt x="0" y="1932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13512385" y="2036404"/>
            <a:ext cx="2609250" cy="1666658"/>
          </a:xfrm>
          <a:custGeom>
            <a:avLst/>
            <a:gdLst/>
            <a:ahLst/>
            <a:cxnLst/>
            <a:rect l="l" t="t" r="r" b="b"/>
            <a:pathLst>
              <a:path w="2609250" h="1666658">
                <a:moveTo>
                  <a:pt x="0" y="0"/>
                </a:moveTo>
                <a:lnTo>
                  <a:pt x="2609250" y="0"/>
                </a:lnTo>
                <a:lnTo>
                  <a:pt x="2609250" y="1666659"/>
                </a:lnTo>
                <a:lnTo>
                  <a:pt x="0" y="16666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6" name="TextBox 6"/>
          <p:cNvSpPr txBox="1"/>
          <p:nvPr/>
        </p:nvSpPr>
        <p:spPr>
          <a:xfrm>
            <a:off x="1190885" y="4000500"/>
            <a:ext cx="4520898" cy="11430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Economic Diversification</a:t>
            </a:r>
          </a:p>
        </p:txBody>
      </p:sp>
      <p:sp>
        <p:nvSpPr>
          <p:cNvPr id="7" name="TextBox 7"/>
          <p:cNvSpPr txBox="1"/>
          <p:nvPr/>
        </p:nvSpPr>
        <p:spPr>
          <a:xfrm>
            <a:off x="926402" y="5346030"/>
            <a:ext cx="5439820" cy="4553281"/>
          </a:xfrm>
          <a:prstGeom prst="rect">
            <a:avLst/>
          </a:prstGeom>
        </p:spPr>
        <p:txBody>
          <a:bodyPr lIns="0" tIns="0" rIns="0" bIns="0" rtlCol="0" anchor="t">
            <a:spAutoFit/>
          </a:bodyPr>
          <a:lstStyle/>
          <a:p>
            <a:pPr algn="ctr">
              <a:lnSpc>
                <a:spcPts val="3656"/>
              </a:lnSpc>
            </a:pPr>
            <a:r>
              <a:rPr lang="en-US" sz="2611">
                <a:solidFill>
                  <a:srgbClr val="000000"/>
                </a:solidFill>
                <a:latin typeface="DM Sans"/>
              </a:rPr>
              <a:t>Phases of strong growth correspond to times when the economy is diversifying. During difficult global economic times, policies supporting varied industries like business process outsourcing (BPO), tourism, and manufacturing significantly boosted economic resilience and growth.</a:t>
            </a:r>
          </a:p>
        </p:txBody>
      </p:sp>
      <p:sp>
        <p:nvSpPr>
          <p:cNvPr id="8" name="TextBox 8"/>
          <p:cNvSpPr txBox="1"/>
          <p:nvPr/>
        </p:nvSpPr>
        <p:spPr>
          <a:xfrm>
            <a:off x="1028700" y="468915"/>
            <a:ext cx="18757300" cy="838200"/>
          </a:xfrm>
          <a:prstGeom prst="rect">
            <a:avLst/>
          </a:prstGeom>
        </p:spPr>
        <p:txBody>
          <a:bodyPr lIns="0" tIns="0" rIns="0" bIns="0" rtlCol="0" anchor="t">
            <a:spAutoFit/>
          </a:bodyPr>
          <a:lstStyle/>
          <a:p>
            <a:pPr>
              <a:lnSpc>
                <a:spcPts val="6600"/>
              </a:lnSpc>
              <a:spcBef>
                <a:spcPct val="0"/>
              </a:spcBef>
            </a:pPr>
            <a:r>
              <a:rPr lang="en-US" sz="5500">
                <a:solidFill>
                  <a:srgbClr val="000000"/>
                </a:solidFill>
                <a:latin typeface="DM Sans Bold"/>
              </a:rPr>
              <a:t>Insights - Philippines Annual Growth Rate of GDP </a:t>
            </a:r>
          </a:p>
        </p:txBody>
      </p:sp>
      <p:sp>
        <p:nvSpPr>
          <p:cNvPr id="9" name="TextBox 9"/>
          <p:cNvSpPr txBox="1"/>
          <p:nvPr/>
        </p:nvSpPr>
        <p:spPr>
          <a:xfrm>
            <a:off x="7029660" y="4098876"/>
            <a:ext cx="4520898" cy="17145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Global and Regional Economic Development</a:t>
            </a:r>
          </a:p>
        </p:txBody>
      </p:sp>
      <p:sp>
        <p:nvSpPr>
          <p:cNvPr id="10" name="TextBox 10"/>
          <p:cNvSpPr txBox="1"/>
          <p:nvPr/>
        </p:nvSpPr>
        <p:spPr>
          <a:xfrm>
            <a:off x="6687097" y="6204550"/>
            <a:ext cx="5206025" cy="2836241"/>
          </a:xfrm>
          <a:prstGeom prst="rect">
            <a:avLst/>
          </a:prstGeom>
        </p:spPr>
        <p:txBody>
          <a:bodyPr lIns="0" tIns="0" rIns="0" bIns="0" rtlCol="0" anchor="t">
            <a:spAutoFit/>
          </a:bodyPr>
          <a:lstStyle/>
          <a:p>
            <a:pPr algn="ctr">
              <a:lnSpc>
                <a:spcPts val="3796"/>
              </a:lnSpc>
            </a:pPr>
            <a:r>
              <a:rPr lang="en-US" sz="2711">
                <a:solidFill>
                  <a:srgbClr val="000000"/>
                </a:solidFill>
                <a:latin typeface="DM Sans"/>
              </a:rPr>
              <a:t>The trajectory of the Philippine economy is shaped by external factors such as regional economic stability, global financial and economic crises, and investor confidence.</a:t>
            </a:r>
          </a:p>
        </p:txBody>
      </p:sp>
      <p:sp>
        <p:nvSpPr>
          <p:cNvPr id="11" name="TextBox 11"/>
          <p:cNvSpPr txBox="1"/>
          <p:nvPr/>
        </p:nvSpPr>
        <p:spPr>
          <a:xfrm>
            <a:off x="12213998" y="4000500"/>
            <a:ext cx="5045302" cy="11430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Setbacks and Obstacles</a:t>
            </a:r>
          </a:p>
        </p:txBody>
      </p:sp>
      <p:sp>
        <p:nvSpPr>
          <p:cNvPr id="12" name="TextBox 12"/>
          <p:cNvSpPr txBox="1"/>
          <p:nvPr/>
        </p:nvSpPr>
        <p:spPr>
          <a:xfrm>
            <a:off x="12213998" y="5346030"/>
            <a:ext cx="5206025" cy="4741241"/>
          </a:xfrm>
          <a:prstGeom prst="rect">
            <a:avLst/>
          </a:prstGeom>
        </p:spPr>
        <p:txBody>
          <a:bodyPr lIns="0" tIns="0" rIns="0" bIns="0" rtlCol="0" anchor="t">
            <a:spAutoFit/>
          </a:bodyPr>
          <a:lstStyle/>
          <a:p>
            <a:pPr algn="ctr">
              <a:lnSpc>
                <a:spcPts val="3796"/>
              </a:lnSpc>
            </a:pPr>
            <a:r>
              <a:rPr lang="en-US" sz="2711">
                <a:solidFill>
                  <a:srgbClr val="000000"/>
                </a:solidFill>
                <a:latin typeface="DM Sans"/>
              </a:rPr>
              <a:t>Significant downturns in 1962, 1970, 1998, and 2009 reflect difficult times. Economic contractions during these years may be attributed to natural disasters, policy concerns, or worldwide economic recessions, which could have a detrimental effect on consumer and investor sentiment.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044791" y="2094014"/>
            <a:ext cx="16198418" cy="8017537"/>
          </a:xfrm>
          <a:custGeom>
            <a:avLst/>
            <a:gdLst/>
            <a:ahLst/>
            <a:cxnLst/>
            <a:rect l="l" t="t" r="r" b="b"/>
            <a:pathLst>
              <a:path w="16198418" h="8017537">
                <a:moveTo>
                  <a:pt x="0" y="0"/>
                </a:moveTo>
                <a:lnTo>
                  <a:pt x="16198418" y="0"/>
                </a:lnTo>
                <a:lnTo>
                  <a:pt x="16198418" y="8017537"/>
                </a:lnTo>
                <a:lnTo>
                  <a:pt x="0" y="8017537"/>
                </a:lnTo>
                <a:lnTo>
                  <a:pt x="0" y="0"/>
                </a:lnTo>
                <a:close/>
              </a:path>
            </a:pathLst>
          </a:custGeom>
          <a:blipFill>
            <a:blip r:embed="rId2"/>
            <a:stretch>
              <a:fillRect/>
            </a:stretch>
          </a:blipFill>
        </p:spPr>
        <p:txBody>
          <a:bodyPr/>
          <a:lstStyle/>
          <a:p>
            <a:endParaRPr lang="en-PH"/>
          </a:p>
        </p:txBody>
      </p:sp>
      <p:sp>
        <p:nvSpPr>
          <p:cNvPr id="3" name="TextBox 3"/>
          <p:cNvSpPr txBox="1"/>
          <p:nvPr/>
        </p:nvSpPr>
        <p:spPr>
          <a:xfrm>
            <a:off x="1028700" y="590368"/>
            <a:ext cx="5423402" cy="457200"/>
          </a:xfrm>
          <a:prstGeom prst="rect">
            <a:avLst/>
          </a:prstGeom>
        </p:spPr>
        <p:txBody>
          <a:bodyPr lIns="0" tIns="0" rIns="0" bIns="0" rtlCol="0" anchor="t">
            <a:spAutoFit/>
          </a:bodyPr>
          <a:lstStyle/>
          <a:p>
            <a:pPr marL="0" lvl="0" indent="0" algn="l">
              <a:lnSpc>
                <a:spcPts val="3662"/>
              </a:lnSpc>
              <a:spcBef>
                <a:spcPct val="0"/>
              </a:spcBef>
            </a:pPr>
            <a:r>
              <a:rPr lang="en-US" sz="3052">
                <a:solidFill>
                  <a:srgbClr val="000000"/>
                </a:solidFill>
                <a:latin typeface="DM Sans Bold"/>
              </a:rPr>
              <a:t>Analysis/Findings:</a:t>
            </a:r>
          </a:p>
        </p:txBody>
      </p:sp>
      <p:sp>
        <p:nvSpPr>
          <p:cNvPr id="4" name="TextBox 4"/>
          <p:cNvSpPr txBox="1"/>
          <p:nvPr/>
        </p:nvSpPr>
        <p:spPr>
          <a:xfrm>
            <a:off x="4609477" y="127079"/>
            <a:ext cx="13052598" cy="1746093"/>
          </a:xfrm>
          <a:prstGeom prst="rect">
            <a:avLst/>
          </a:prstGeom>
        </p:spPr>
        <p:txBody>
          <a:bodyPr lIns="0" tIns="0" rIns="0" bIns="0" rtlCol="0" anchor="t">
            <a:spAutoFit/>
          </a:bodyPr>
          <a:lstStyle/>
          <a:p>
            <a:pPr marL="541087" lvl="1" indent="-270543">
              <a:lnSpc>
                <a:spcPts val="3508"/>
              </a:lnSpc>
              <a:buFont typeface="Arial"/>
              <a:buChar char="•"/>
            </a:pPr>
            <a:r>
              <a:rPr lang="en-US" sz="2506">
                <a:solidFill>
                  <a:srgbClr val="000000"/>
                </a:solidFill>
                <a:latin typeface="DM Sans"/>
              </a:rPr>
              <a:t>Economic difficulties were experienced during </a:t>
            </a:r>
            <a:r>
              <a:rPr lang="en-US" sz="2506">
                <a:solidFill>
                  <a:srgbClr val="000000"/>
                </a:solidFill>
                <a:latin typeface="DM Sans Bold"/>
              </a:rPr>
              <a:t>President Macapagal's term,</a:t>
            </a:r>
            <a:r>
              <a:rPr lang="en-US" sz="2506">
                <a:solidFill>
                  <a:srgbClr val="000000"/>
                </a:solidFill>
                <a:latin typeface="DM Sans"/>
              </a:rPr>
              <a:t> particularly in </a:t>
            </a:r>
            <a:r>
              <a:rPr lang="en-US" sz="2506">
                <a:solidFill>
                  <a:srgbClr val="000000"/>
                </a:solidFill>
                <a:latin typeface="DM Sans Bold"/>
              </a:rPr>
              <a:t>1961</a:t>
            </a:r>
            <a:r>
              <a:rPr lang="en-US" sz="2506">
                <a:solidFill>
                  <a:srgbClr val="000000"/>
                </a:solidFill>
                <a:latin typeface="DM Sans"/>
              </a:rPr>
              <a:t>.</a:t>
            </a:r>
          </a:p>
          <a:p>
            <a:pPr marL="541087" lvl="1" indent="-270543" algn="l">
              <a:lnSpc>
                <a:spcPts val="3508"/>
              </a:lnSpc>
              <a:buFont typeface="Arial"/>
              <a:buChar char="•"/>
            </a:pPr>
            <a:r>
              <a:rPr lang="en-US" sz="2506">
                <a:solidFill>
                  <a:srgbClr val="000000"/>
                </a:solidFill>
                <a:latin typeface="DM Sans"/>
              </a:rPr>
              <a:t>The time of the Aquino administration was characterized by </a:t>
            </a:r>
            <a:r>
              <a:rPr lang="en-US" sz="2506">
                <a:solidFill>
                  <a:srgbClr val="000000"/>
                </a:solidFill>
                <a:latin typeface="DM Sans Bold"/>
              </a:rPr>
              <a:t>sustained economic growth without significant downturns</a:t>
            </a:r>
            <a:r>
              <a:rPr lang="en-US" sz="2506">
                <a:solidFill>
                  <a:srgbClr val="000000"/>
                </a:solidFill>
                <a:latin typeface="DM Sans"/>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a:off x="1028699" y="1626203"/>
            <a:ext cx="16230600" cy="4762"/>
          </a:xfrm>
          <a:prstGeom prst="line">
            <a:avLst/>
          </a:prstGeom>
          <a:ln w="9525" cap="flat">
            <a:solidFill>
              <a:srgbClr val="000000"/>
            </a:solidFill>
            <a:prstDash val="solid"/>
            <a:headEnd type="none" w="sm" len="sm"/>
            <a:tailEnd type="none" w="sm" len="sm"/>
          </a:ln>
        </p:spPr>
        <p:txBody>
          <a:bodyPr/>
          <a:lstStyle/>
          <a:p>
            <a:endParaRPr lang="en-PH"/>
          </a:p>
        </p:txBody>
      </p:sp>
      <p:sp>
        <p:nvSpPr>
          <p:cNvPr id="3" name="AutoShape 3"/>
          <p:cNvSpPr/>
          <p:nvPr/>
        </p:nvSpPr>
        <p:spPr>
          <a:xfrm>
            <a:off x="-1179370" y="3349598"/>
            <a:ext cx="20646736" cy="0"/>
          </a:xfrm>
          <a:prstGeom prst="line">
            <a:avLst/>
          </a:prstGeom>
          <a:ln w="9525" cap="flat">
            <a:solidFill>
              <a:srgbClr val="000000"/>
            </a:solidFill>
            <a:prstDash val="solid"/>
            <a:headEnd type="none" w="sm" len="sm"/>
            <a:tailEnd type="none" w="sm" len="sm"/>
          </a:ln>
        </p:spPr>
        <p:txBody>
          <a:bodyPr/>
          <a:lstStyle/>
          <a:p>
            <a:endParaRPr lang="en-PH"/>
          </a:p>
        </p:txBody>
      </p:sp>
      <p:sp>
        <p:nvSpPr>
          <p:cNvPr id="4" name="AutoShape 4"/>
          <p:cNvSpPr/>
          <p:nvPr/>
        </p:nvSpPr>
        <p:spPr>
          <a:xfrm>
            <a:off x="-860736" y="4890342"/>
            <a:ext cx="20646736" cy="0"/>
          </a:xfrm>
          <a:prstGeom prst="line">
            <a:avLst/>
          </a:prstGeom>
          <a:ln w="9525" cap="flat">
            <a:solidFill>
              <a:srgbClr val="000000"/>
            </a:solidFill>
            <a:prstDash val="solid"/>
            <a:headEnd type="none" w="sm" len="sm"/>
            <a:tailEnd type="none" w="sm" len="sm"/>
          </a:ln>
        </p:spPr>
        <p:txBody>
          <a:bodyPr/>
          <a:lstStyle/>
          <a:p>
            <a:endParaRPr lang="en-PH"/>
          </a:p>
        </p:txBody>
      </p:sp>
      <p:sp>
        <p:nvSpPr>
          <p:cNvPr id="5" name="AutoShape 5"/>
          <p:cNvSpPr/>
          <p:nvPr/>
        </p:nvSpPr>
        <p:spPr>
          <a:xfrm>
            <a:off x="-860736" y="6381541"/>
            <a:ext cx="20646736" cy="0"/>
          </a:xfrm>
          <a:prstGeom prst="line">
            <a:avLst/>
          </a:prstGeom>
          <a:ln w="9525" cap="flat">
            <a:solidFill>
              <a:srgbClr val="000000"/>
            </a:solidFill>
            <a:prstDash val="solid"/>
            <a:headEnd type="none" w="sm" len="sm"/>
            <a:tailEnd type="none" w="sm" len="sm"/>
          </a:ln>
        </p:spPr>
        <p:txBody>
          <a:bodyPr/>
          <a:lstStyle/>
          <a:p>
            <a:endParaRPr lang="en-PH"/>
          </a:p>
        </p:txBody>
      </p:sp>
      <p:sp>
        <p:nvSpPr>
          <p:cNvPr id="6" name="AutoShape 6"/>
          <p:cNvSpPr/>
          <p:nvPr/>
        </p:nvSpPr>
        <p:spPr>
          <a:xfrm>
            <a:off x="-860736" y="8120570"/>
            <a:ext cx="20646736" cy="0"/>
          </a:xfrm>
          <a:prstGeom prst="line">
            <a:avLst/>
          </a:prstGeom>
          <a:ln w="9525" cap="flat">
            <a:solidFill>
              <a:srgbClr val="000000"/>
            </a:solidFill>
            <a:prstDash val="solid"/>
            <a:headEnd type="none" w="sm" len="sm"/>
            <a:tailEnd type="none" w="sm" len="sm"/>
          </a:ln>
        </p:spPr>
        <p:txBody>
          <a:bodyPr/>
          <a:lstStyle/>
          <a:p>
            <a:endParaRPr lang="en-PH"/>
          </a:p>
        </p:txBody>
      </p:sp>
      <p:sp>
        <p:nvSpPr>
          <p:cNvPr id="7" name="Freeform 7"/>
          <p:cNvSpPr/>
          <p:nvPr/>
        </p:nvSpPr>
        <p:spPr>
          <a:xfrm>
            <a:off x="448652" y="1747018"/>
            <a:ext cx="1995825" cy="1407318"/>
          </a:xfrm>
          <a:custGeom>
            <a:avLst/>
            <a:gdLst/>
            <a:ahLst/>
            <a:cxnLst/>
            <a:rect l="l" t="t" r="r" b="b"/>
            <a:pathLst>
              <a:path w="1995825" h="1407318">
                <a:moveTo>
                  <a:pt x="0" y="0"/>
                </a:moveTo>
                <a:lnTo>
                  <a:pt x="1995825" y="0"/>
                </a:lnTo>
                <a:lnTo>
                  <a:pt x="1995825" y="1407317"/>
                </a:lnTo>
                <a:lnTo>
                  <a:pt x="0" y="1407317"/>
                </a:lnTo>
                <a:lnTo>
                  <a:pt x="0" y="0"/>
                </a:lnTo>
                <a:close/>
              </a:path>
            </a:pathLst>
          </a:custGeom>
          <a:blipFill>
            <a:blip r:embed="rId2"/>
            <a:stretch>
              <a:fillRect l="-46729" t="-386953" r="-886164" b="-245459"/>
            </a:stretch>
          </a:blipFill>
        </p:spPr>
        <p:txBody>
          <a:bodyPr/>
          <a:lstStyle/>
          <a:p>
            <a:endParaRPr lang="en-PH"/>
          </a:p>
        </p:txBody>
      </p:sp>
      <p:sp>
        <p:nvSpPr>
          <p:cNvPr id="8" name="Freeform 8"/>
          <p:cNvSpPr/>
          <p:nvPr/>
        </p:nvSpPr>
        <p:spPr>
          <a:xfrm>
            <a:off x="431220" y="3463898"/>
            <a:ext cx="2013257" cy="1312144"/>
          </a:xfrm>
          <a:custGeom>
            <a:avLst/>
            <a:gdLst/>
            <a:ahLst/>
            <a:cxnLst/>
            <a:rect l="l" t="t" r="r" b="b"/>
            <a:pathLst>
              <a:path w="2013257" h="1312144">
                <a:moveTo>
                  <a:pt x="0" y="0"/>
                </a:moveTo>
                <a:lnTo>
                  <a:pt x="2013257" y="0"/>
                </a:lnTo>
                <a:lnTo>
                  <a:pt x="2013257" y="1312144"/>
                </a:lnTo>
                <a:lnTo>
                  <a:pt x="0" y="1312144"/>
                </a:lnTo>
                <a:lnTo>
                  <a:pt x="0" y="0"/>
                </a:lnTo>
                <a:close/>
              </a:path>
            </a:pathLst>
          </a:custGeom>
          <a:blipFill>
            <a:blip r:embed="rId2"/>
            <a:stretch>
              <a:fillRect l="-144126" t="-400437" r="-720582" b="-239652"/>
            </a:stretch>
          </a:blipFill>
        </p:spPr>
        <p:txBody>
          <a:bodyPr/>
          <a:lstStyle/>
          <a:p>
            <a:endParaRPr lang="en-PH"/>
          </a:p>
        </p:txBody>
      </p:sp>
      <p:sp>
        <p:nvSpPr>
          <p:cNvPr id="9" name="Freeform 9"/>
          <p:cNvSpPr/>
          <p:nvPr/>
        </p:nvSpPr>
        <p:spPr>
          <a:xfrm>
            <a:off x="448652" y="4957136"/>
            <a:ext cx="2029867" cy="1291175"/>
          </a:xfrm>
          <a:custGeom>
            <a:avLst/>
            <a:gdLst/>
            <a:ahLst/>
            <a:cxnLst/>
            <a:rect l="l" t="t" r="r" b="b"/>
            <a:pathLst>
              <a:path w="2029867" h="1291175">
                <a:moveTo>
                  <a:pt x="0" y="0"/>
                </a:moveTo>
                <a:lnTo>
                  <a:pt x="2029867" y="0"/>
                </a:lnTo>
                <a:lnTo>
                  <a:pt x="2029867" y="1291175"/>
                </a:lnTo>
                <a:lnTo>
                  <a:pt x="0" y="1291175"/>
                </a:lnTo>
                <a:lnTo>
                  <a:pt x="0" y="0"/>
                </a:lnTo>
                <a:close/>
              </a:path>
            </a:pathLst>
          </a:custGeom>
          <a:blipFill>
            <a:blip r:embed="rId2"/>
            <a:stretch>
              <a:fillRect l="-701990" t="-243941" r="-141183" b="-397443"/>
            </a:stretch>
          </a:blipFill>
        </p:spPr>
        <p:txBody>
          <a:bodyPr/>
          <a:lstStyle/>
          <a:p>
            <a:endParaRPr lang="en-PH"/>
          </a:p>
        </p:txBody>
      </p:sp>
      <p:sp>
        <p:nvSpPr>
          <p:cNvPr id="10" name="TextBox 10"/>
          <p:cNvSpPr txBox="1"/>
          <p:nvPr/>
        </p:nvSpPr>
        <p:spPr>
          <a:xfrm>
            <a:off x="5510506" y="3539770"/>
            <a:ext cx="12390934" cy="1162707"/>
          </a:xfrm>
          <a:prstGeom prst="rect">
            <a:avLst/>
          </a:prstGeom>
        </p:spPr>
        <p:txBody>
          <a:bodyPr lIns="0" tIns="0" rIns="0" bIns="0" rtlCol="0" anchor="t">
            <a:spAutoFit/>
          </a:bodyPr>
          <a:lstStyle/>
          <a:p>
            <a:pPr algn="ctr">
              <a:lnSpc>
                <a:spcPts val="3113"/>
              </a:lnSpc>
            </a:pPr>
            <a:r>
              <a:rPr lang="en-US" sz="2224">
                <a:solidFill>
                  <a:srgbClr val="000000"/>
                </a:solidFill>
                <a:latin typeface="DM Sans"/>
              </a:rPr>
              <a:t>President Aquino Sr.'s first year in office in 1986 was characterized by political and economic uncertainty as the country transitioned from the previous government. </a:t>
            </a:r>
            <a:r>
              <a:rPr lang="en-US" sz="2224">
                <a:solidFill>
                  <a:srgbClr val="000000"/>
                </a:solidFill>
                <a:latin typeface="DM Sans Bold"/>
              </a:rPr>
              <a:t>Positive GDP growth in succeeding years</a:t>
            </a:r>
            <a:r>
              <a:rPr lang="en-US" sz="2224">
                <a:solidFill>
                  <a:srgbClr val="000000"/>
                </a:solidFill>
                <a:latin typeface="DM Sans"/>
              </a:rPr>
              <a:t> pointed to a steady economic recovery.</a:t>
            </a:r>
          </a:p>
        </p:txBody>
      </p:sp>
      <p:sp>
        <p:nvSpPr>
          <p:cNvPr id="11" name="TextBox 11"/>
          <p:cNvSpPr txBox="1"/>
          <p:nvPr/>
        </p:nvSpPr>
        <p:spPr>
          <a:xfrm>
            <a:off x="5722882" y="6462504"/>
            <a:ext cx="12178559" cy="1553232"/>
          </a:xfrm>
          <a:prstGeom prst="rect">
            <a:avLst/>
          </a:prstGeom>
        </p:spPr>
        <p:txBody>
          <a:bodyPr lIns="0" tIns="0" rIns="0" bIns="0" rtlCol="0" anchor="t">
            <a:spAutoFit/>
          </a:bodyPr>
          <a:lstStyle/>
          <a:p>
            <a:pPr algn="ctr">
              <a:lnSpc>
                <a:spcPts val="3113"/>
              </a:lnSpc>
            </a:pPr>
            <a:r>
              <a:rPr lang="en-US" sz="2224">
                <a:solidFill>
                  <a:srgbClr val="000000"/>
                </a:solidFill>
                <a:latin typeface="DM Sans"/>
              </a:rPr>
              <a:t>The time of the Aquino administration was characterized by </a:t>
            </a:r>
            <a:r>
              <a:rPr lang="en-US" sz="2224">
                <a:solidFill>
                  <a:srgbClr val="000000"/>
                </a:solidFill>
                <a:latin typeface="DM Sans Bold"/>
              </a:rPr>
              <a:t>sustained economic growth without significant downturns.</a:t>
            </a:r>
            <a:r>
              <a:rPr lang="en-US" sz="2224">
                <a:solidFill>
                  <a:srgbClr val="000000"/>
                </a:solidFill>
                <a:latin typeface="DM Sans"/>
              </a:rPr>
              <a:t>  The GDP performance reflects how pro-business policies, anti-corruption programs, and strategic investments helped to create an environment that was favorable for economic growth.</a:t>
            </a:r>
          </a:p>
        </p:txBody>
      </p:sp>
      <p:sp>
        <p:nvSpPr>
          <p:cNvPr id="12" name="TextBox 12"/>
          <p:cNvSpPr txBox="1"/>
          <p:nvPr/>
        </p:nvSpPr>
        <p:spPr>
          <a:xfrm>
            <a:off x="1812115" y="6803381"/>
            <a:ext cx="4520898" cy="895350"/>
          </a:xfrm>
          <a:prstGeom prst="rect">
            <a:avLst/>
          </a:prstGeom>
        </p:spPr>
        <p:txBody>
          <a:bodyPr lIns="0" tIns="0" rIns="0" bIns="0" rtlCol="0" anchor="t">
            <a:spAutoFit/>
          </a:bodyPr>
          <a:lstStyle/>
          <a:p>
            <a:pPr algn="ctr">
              <a:lnSpc>
                <a:spcPts val="3596"/>
              </a:lnSpc>
            </a:pPr>
            <a:r>
              <a:rPr lang="en-US" sz="2996">
                <a:solidFill>
                  <a:srgbClr val="000000"/>
                </a:solidFill>
                <a:latin typeface="DM Sans Bold"/>
              </a:rPr>
              <a:t>Aquino</a:t>
            </a:r>
          </a:p>
          <a:p>
            <a:pPr marL="0" lvl="0" indent="0" algn="ctr">
              <a:lnSpc>
                <a:spcPts val="3596"/>
              </a:lnSpc>
              <a:spcBef>
                <a:spcPct val="0"/>
              </a:spcBef>
            </a:pPr>
            <a:r>
              <a:rPr lang="en-US" sz="2996">
                <a:solidFill>
                  <a:srgbClr val="000000"/>
                </a:solidFill>
                <a:latin typeface="DM Sans Bold"/>
              </a:rPr>
              <a:t>(2010-2016)</a:t>
            </a:r>
          </a:p>
        </p:txBody>
      </p:sp>
      <p:sp>
        <p:nvSpPr>
          <p:cNvPr id="13" name="Freeform 13"/>
          <p:cNvSpPr/>
          <p:nvPr/>
        </p:nvSpPr>
        <p:spPr>
          <a:xfrm>
            <a:off x="431220" y="6510129"/>
            <a:ext cx="2047299" cy="1433671"/>
          </a:xfrm>
          <a:custGeom>
            <a:avLst/>
            <a:gdLst/>
            <a:ahLst/>
            <a:cxnLst/>
            <a:rect l="l" t="t" r="r" b="b"/>
            <a:pathLst>
              <a:path w="2047299" h="1433671">
                <a:moveTo>
                  <a:pt x="0" y="0"/>
                </a:moveTo>
                <a:lnTo>
                  <a:pt x="2047299" y="0"/>
                </a:lnTo>
                <a:lnTo>
                  <a:pt x="2047299" y="1433671"/>
                </a:lnTo>
                <a:lnTo>
                  <a:pt x="0" y="1433671"/>
                </a:lnTo>
                <a:lnTo>
                  <a:pt x="0" y="0"/>
                </a:lnTo>
                <a:close/>
              </a:path>
            </a:pathLst>
          </a:custGeom>
          <a:blipFill>
            <a:blip r:embed="rId2"/>
            <a:stretch>
              <a:fillRect l="-856994" t="-236405" r="-49270" b="-382074"/>
            </a:stretch>
          </a:blipFill>
        </p:spPr>
        <p:txBody>
          <a:bodyPr/>
          <a:lstStyle/>
          <a:p>
            <a:endParaRPr lang="en-PH"/>
          </a:p>
        </p:txBody>
      </p:sp>
      <p:sp>
        <p:nvSpPr>
          <p:cNvPr id="14" name="Freeform 14"/>
          <p:cNvSpPr/>
          <p:nvPr/>
        </p:nvSpPr>
        <p:spPr>
          <a:xfrm>
            <a:off x="494601" y="8382507"/>
            <a:ext cx="1983918" cy="1439012"/>
          </a:xfrm>
          <a:custGeom>
            <a:avLst/>
            <a:gdLst/>
            <a:ahLst/>
            <a:cxnLst/>
            <a:rect l="l" t="t" r="r" b="b"/>
            <a:pathLst>
              <a:path w="1983918" h="1439012">
                <a:moveTo>
                  <a:pt x="0" y="0"/>
                </a:moveTo>
                <a:lnTo>
                  <a:pt x="1983918" y="0"/>
                </a:lnTo>
                <a:lnTo>
                  <a:pt x="1983918" y="1439013"/>
                </a:lnTo>
                <a:lnTo>
                  <a:pt x="0" y="1439013"/>
                </a:lnTo>
                <a:lnTo>
                  <a:pt x="0" y="0"/>
                </a:lnTo>
                <a:close/>
              </a:path>
            </a:pathLst>
          </a:custGeom>
          <a:blipFill>
            <a:blip r:embed="rId2"/>
            <a:stretch>
              <a:fillRect l="-707566" t="-370965" r="-212269" b="-232041"/>
            </a:stretch>
          </a:blipFill>
        </p:spPr>
        <p:txBody>
          <a:bodyPr/>
          <a:lstStyle/>
          <a:p>
            <a:endParaRPr lang="en-PH"/>
          </a:p>
        </p:txBody>
      </p:sp>
      <p:sp>
        <p:nvSpPr>
          <p:cNvPr id="15" name="TextBox 15"/>
          <p:cNvSpPr txBox="1"/>
          <p:nvPr/>
        </p:nvSpPr>
        <p:spPr>
          <a:xfrm>
            <a:off x="1812115" y="1981711"/>
            <a:ext cx="4520898" cy="895350"/>
          </a:xfrm>
          <a:prstGeom prst="rect">
            <a:avLst/>
          </a:prstGeom>
        </p:spPr>
        <p:txBody>
          <a:bodyPr lIns="0" tIns="0" rIns="0" bIns="0" rtlCol="0" anchor="t">
            <a:spAutoFit/>
          </a:bodyPr>
          <a:lstStyle/>
          <a:p>
            <a:pPr algn="ctr">
              <a:lnSpc>
                <a:spcPts val="3596"/>
              </a:lnSpc>
            </a:pPr>
            <a:r>
              <a:rPr lang="en-US" sz="2996">
                <a:solidFill>
                  <a:srgbClr val="000000"/>
                </a:solidFill>
                <a:latin typeface="DM Sans Bold"/>
              </a:rPr>
              <a:t>Marcos</a:t>
            </a:r>
          </a:p>
          <a:p>
            <a:pPr marL="0" lvl="0" indent="0" algn="ctr">
              <a:lnSpc>
                <a:spcPts val="3596"/>
              </a:lnSpc>
              <a:spcBef>
                <a:spcPct val="0"/>
              </a:spcBef>
            </a:pPr>
            <a:r>
              <a:rPr lang="en-US" sz="2996">
                <a:solidFill>
                  <a:srgbClr val="000000"/>
                </a:solidFill>
                <a:latin typeface="DM Sans Bold"/>
              </a:rPr>
              <a:t>(1965-1986)</a:t>
            </a:r>
          </a:p>
        </p:txBody>
      </p:sp>
      <p:sp>
        <p:nvSpPr>
          <p:cNvPr id="16" name="TextBox 16"/>
          <p:cNvSpPr txBox="1"/>
          <p:nvPr/>
        </p:nvSpPr>
        <p:spPr>
          <a:xfrm>
            <a:off x="5431511" y="1699393"/>
            <a:ext cx="12390934" cy="1553232"/>
          </a:xfrm>
          <a:prstGeom prst="rect">
            <a:avLst/>
          </a:prstGeom>
        </p:spPr>
        <p:txBody>
          <a:bodyPr lIns="0" tIns="0" rIns="0" bIns="0" rtlCol="0" anchor="t">
            <a:spAutoFit/>
          </a:bodyPr>
          <a:lstStyle/>
          <a:p>
            <a:pPr algn="ctr">
              <a:lnSpc>
                <a:spcPts val="3113"/>
              </a:lnSpc>
            </a:pPr>
            <a:r>
              <a:rPr lang="en-US" sz="2224">
                <a:solidFill>
                  <a:srgbClr val="000000"/>
                </a:solidFill>
                <a:latin typeface="DM Sans"/>
              </a:rPr>
              <a:t> The administration went through</a:t>
            </a:r>
            <a:r>
              <a:rPr lang="en-US" sz="2224">
                <a:solidFill>
                  <a:srgbClr val="000000"/>
                </a:solidFill>
                <a:latin typeface="DM Sans Bold"/>
              </a:rPr>
              <a:t> significant downturns</a:t>
            </a:r>
            <a:r>
              <a:rPr lang="en-US" sz="2224">
                <a:solidFill>
                  <a:srgbClr val="000000"/>
                </a:solidFill>
                <a:latin typeface="DM Sans"/>
              </a:rPr>
              <a:t>, most notably the one in </a:t>
            </a:r>
            <a:r>
              <a:rPr lang="en-US" sz="2224">
                <a:solidFill>
                  <a:srgbClr val="000000"/>
                </a:solidFill>
                <a:latin typeface="DM Sans Bold"/>
              </a:rPr>
              <a:t>1970</a:t>
            </a:r>
            <a:r>
              <a:rPr lang="en-US" sz="2224">
                <a:solidFill>
                  <a:srgbClr val="000000"/>
                </a:solidFill>
                <a:latin typeface="DM Sans"/>
              </a:rPr>
              <a:t>. The final three years of the Marcos administration saw a drop in GDP growth. </a:t>
            </a:r>
            <a:r>
              <a:rPr lang="en-US" sz="2224">
                <a:solidFill>
                  <a:srgbClr val="000000"/>
                </a:solidFill>
                <a:latin typeface="DM Sans Bold"/>
              </a:rPr>
              <a:t>Massive lending from commercial banks</a:t>
            </a:r>
            <a:r>
              <a:rPr lang="en-US" sz="2224">
                <a:solidFill>
                  <a:srgbClr val="000000"/>
                </a:solidFill>
                <a:latin typeface="DM Sans"/>
              </a:rPr>
              <a:t>, accounting for about 62% percent of external debt, also allowed the GDP of the Philippines to rise during martial law.</a:t>
            </a:r>
          </a:p>
        </p:txBody>
      </p:sp>
      <p:sp>
        <p:nvSpPr>
          <p:cNvPr id="17" name="TextBox 17"/>
          <p:cNvSpPr txBox="1"/>
          <p:nvPr/>
        </p:nvSpPr>
        <p:spPr>
          <a:xfrm>
            <a:off x="431220" y="716565"/>
            <a:ext cx="18757300" cy="561975"/>
          </a:xfrm>
          <a:prstGeom prst="rect">
            <a:avLst/>
          </a:prstGeom>
        </p:spPr>
        <p:txBody>
          <a:bodyPr lIns="0" tIns="0" rIns="0" bIns="0" rtlCol="0" anchor="t">
            <a:spAutoFit/>
          </a:bodyPr>
          <a:lstStyle/>
          <a:p>
            <a:pPr>
              <a:lnSpc>
                <a:spcPts val="4440"/>
              </a:lnSpc>
              <a:spcBef>
                <a:spcPct val="0"/>
              </a:spcBef>
            </a:pPr>
            <a:r>
              <a:rPr lang="en-US" sz="3700">
                <a:solidFill>
                  <a:srgbClr val="000000"/>
                </a:solidFill>
                <a:latin typeface="DM Sans Bold"/>
              </a:rPr>
              <a:t>Insights -  Annual Growth Rate of GDP in the Philippines each President's term</a:t>
            </a:r>
          </a:p>
        </p:txBody>
      </p:sp>
      <p:sp>
        <p:nvSpPr>
          <p:cNvPr id="18" name="TextBox 18"/>
          <p:cNvSpPr txBox="1"/>
          <p:nvPr/>
        </p:nvSpPr>
        <p:spPr>
          <a:xfrm>
            <a:off x="5643886" y="5261697"/>
            <a:ext cx="12644114" cy="772182"/>
          </a:xfrm>
          <a:prstGeom prst="rect">
            <a:avLst/>
          </a:prstGeom>
        </p:spPr>
        <p:txBody>
          <a:bodyPr lIns="0" tIns="0" rIns="0" bIns="0" rtlCol="0" anchor="t">
            <a:spAutoFit/>
          </a:bodyPr>
          <a:lstStyle/>
          <a:p>
            <a:pPr algn="ctr">
              <a:lnSpc>
                <a:spcPts val="3113"/>
              </a:lnSpc>
            </a:pPr>
            <a:r>
              <a:rPr lang="en-US" sz="2224">
                <a:solidFill>
                  <a:srgbClr val="000000"/>
                </a:solidFill>
                <a:latin typeface="DM Sans"/>
              </a:rPr>
              <a:t>The economic performance of the Arroyo government was </a:t>
            </a:r>
            <a:r>
              <a:rPr lang="en-US" sz="2224">
                <a:solidFill>
                  <a:srgbClr val="000000"/>
                </a:solidFill>
                <a:latin typeface="DM Sans Bold"/>
              </a:rPr>
              <a:t>mixed</a:t>
            </a:r>
            <a:r>
              <a:rPr lang="en-US" sz="2224">
                <a:solidFill>
                  <a:srgbClr val="000000"/>
                </a:solidFill>
                <a:latin typeface="DM Sans"/>
              </a:rPr>
              <a:t>. There were </a:t>
            </a:r>
            <a:r>
              <a:rPr lang="en-US" sz="2224">
                <a:solidFill>
                  <a:srgbClr val="000000"/>
                </a:solidFill>
                <a:latin typeface="DM Sans Bold"/>
              </a:rPr>
              <a:t>difficulties in the first and last year</a:t>
            </a:r>
            <a:r>
              <a:rPr lang="en-US" sz="2224">
                <a:solidFill>
                  <a:srgbClr val="000000"/>
                </a:solidFill>
                <a:latin typeface="DM Sans"/>
              </a:rPr>
              <a:t> but economic development was evident in the years followed.</a:t>
            </a:r>
          </a:p>
        </p:txBody>
      </p:sp>
      <p:sp>
        <p:nvSpPr>
          <p:cNvPr id="19" name="TextBox 19"/>
          <p:cNvSpPr txBox="1"/>
          <p:nvPr/>
        </p:nvSpPr>
        <p:spPr>
          <a:xfrm>
            <a:off x="5643886" y="8420607"/>
            <a:ext cx="12124175" cy="1162707"/>
          </a:xfrm>
          <a:prstGeom prst="rect">
            <a:avLst/>
          </a:prstGeom>
        </p:spPr>
        <p:txBody>
          <a:bodyPr lIns="0" tIns="0" rIns="0" bIns="0" rtlCol="0" anchor="t">
            <a:spAutoFit/>
          </a:bodyPr>
          <a:lstStyle/>
          <a:p>
            <a:pPr algn="ctr">
              <a:lnSpc>
                <a:spcPts val="3113"/>
              </a:lnSpc>
            </a:pPr>
            <a:r>
              <a:rPr lang="en-US" sz="2224">
                <a:solidFill>
                  <a:srgbClr val="000000"/>
                </a:solidFill>
                <a:latin typeface="DM Sans"/>
              </a:rPr>
              <a:t>The economic performance of the Duterte government maintained to be </a:t>
            </a:r>
            <a:r>
              <a:rPr lang="en-US" sz="2224">
                <a:solidFill>
                  <a:srgbClr val="000000"/>
                </a:solidFill>
                <a:latin typeface="DM Sans Bold"/>
              </a:rPr>
              <a:t>lacking of notable GDP changes.</a:t>
            </a:r>
            <a:r>
              <a:rPr lang="en-US" sz="2224">
                <a:solidFill>
                  <a:srgbClr val="000000"/>
                </a:solidFill>
                <a:latin typeface="DM Sans"/>
              </a:rPr>
              <a:t> The </a:t>
            </a:r>
            <a:r>
              <a:rPr lang="en-US" sz="2224">
                <a:solidFill>
                  <a:srgbClr val="000000"/>
                </a:solidFill>
                <a:latin typeface="DM Sans Bold"/>
              </a:rPr>
              <a:t>global COVID-19 pandemic</a:t>
            </a:r>
            <a:r>
              <a:rPr lang="en-US" sz="2224">
                <a:solidFill>
                  <a:srgbClr val="000000"/>
                </a:solidFill>
                <a:latin typeface="DM Sans"/>
              </a:rPr>
              <a:t> caused a dramatic decline in 2020. Supply chains were disrupted and strict lockdowns caused the economy to decline.</a:t>
            </a:r>
          </a:p>
        </p:txBody>
      </p:sp>
      <p:sp>
        <p:nvSpPr>
          <p:cNvPr id="20" name="TextBox 20"/>
          <p:cNvSpPr txBox="1"/>
          <p:nvPr/>
        </p:nvSpPr>
        <p:spPr>
          <a:xfrm>
            <a:off x="1812115" y="3697260"/>
            <a:ext cx="4520898" cy="895350"/>
          </a:xfrm>
          <a:prstGeom prst="rect">
            <a:avLst/>
          </a:prstGeom>
        </p:spPr>
        <p:txBody>
          <a:bodyPr lIns="0" tIns="0" rIns="0" bIns="0" rtlCol="0" anchor="t">
            <a:spAutoFit/>
          </a:bodyPr>
          <a:lstStyle/>
          <a:p>
            <a:pPr algn="ctr">
              <a:lnSpc>
                <a:spcPts val="3596"/>
              </a:lnSpc>
            </a:pPr>
            <a:r>
              <a:rPr lang="en-US" sz="2996">
                <a:solidFill>
                  <a:srgbClr val="000000"/>
                </a:solidFill>
                <a:latin typeface="DM Sans Bold"/>
              </a:rPr>
              <a:t>Aquino Sr.</a:t>
            </a:r>
          </a:p>
          <a:p>
            <a:pPr marL="0" lvl="0" indent="0" algn="ctr">
              <a:lnSpc>
                <a:spcPts val="3596"/>
              </a:lnSpc>
              <a:spcBef>
                <a:spcPct val="0"/>
              </a:spcBef>
            </a:pPr>
            <a:r>
              <a:rPr lang="en-US" sz="2996">
                <a:solidFill>
                  <a:srgbClr val="000000"/>
                </a:solidFill>
                <a:latin typeface="DM Sans Bold"/>
              </a:rPr>
              <a:t>(1986-1992)</a:t>
            </a:r>
          </a:p>
        </p:txBody>
      </p:sp>
      <p:sp>
        <p:nvSpPr>
          <p:cNvPr id="21" name="TextBox 21"/>
          <p:cNvSpPr txBox="1"/>
          <p:nvPr/>
        </p:nvSpPr>
        <p:spPr>
          <a:xfrm>
            <a:off x="1812115" y="5133229"/>
            <a:ext cx="4520898" cy="895350"/>
          </a:xfrm>
          <a:prstGeom prst="rect">
            <a:avLst/>
          </a:prstGeom>
        </p:spPr>
        <p:txBody>
          <a:bodyPr lIns="0" tIns="0" rIns="0" bIns="0" rtlCol="0" anchor="t">
            <a:spAutoFit/>
          </a:bodyPr>
          <a:lstStyle/>
          <a:p>
            <a:pPr algn="ctr">
              <a:lnSpc>
                <a:spcPts val="3596"/>
              </a:lnSpc>
            </a:pPr>
            <a:r>
              <a:rPr lang="en-US" sz="2996">
                <a:solidFill>
                  <a:srgbClr val="000000"/>
                </a:solidFill>
                <a:latin typeface="DM Sans Bold"/>
              </a:rPr>
              <a:t>Arroyo</a:t>
            </a:r>
          </a:p>
          <a:p>
            <a:pPr marL="0" lvl="0" indent="0" algn="ctr">
              <a:lnSpc>
                <a:spcPts val="3596"/>
              </a:lnSpc>
              <a:spcBef>
                <a:spcPct val="0"/>
              </a:spcBef>
            </a:pPr>
            <a:r>
              <a:rPr lang="en-US" sz="2996">
                <a:solidFill>
                  <a:srgbClr val="000000"/>
                </a:solidFill>
                <a:latin typeface="DM Sans Bold"/>
              </a:rPr>
              <a:t>(2001-2010)</a:t>
            </a:r>
          </a:p>
        </p:txBody>
      </p:sp>
      <p:sp>
        <p:nvSpPr>
          <p:cNvPr id="22" name="TextBox 22"/>
          <p:cNvSpPr txBox="1"/>
          <p:nvPr/>
        </p:nvSpPr>
        <p:spPr>
          <a:xfrm>
            <a:off x="1812115" y="8468232"/>
            <a:ext cx="4520898" cy="895350"/>
          </a:xfrm>
          <a:prstGeom prst="rect">
            <a:avLst/>
          </a:prstGeom>
        </p:spPr>
        <p:txBody>
          <a:bodyPr lIns="0" tIns="0" rIns="0" bIns="0" rtlCol="0" anchor="t">
            <a:spAutoFit/>
          </a:bodyPr>
          <a:lstStyle/>
          <a:p>
            <a:pPr algn="ctr">
              <a:lnSpc>
                <a:spcPts val="3596"/>
              </a:lnSpc>
            </a:pPr>
            <a:r>
              <a:rPr lang="en-US" sz="2996">
                <a:solidFill>
                  <a:srgbClr val="000000"/>
                </a:solidFill>
                <a:latin typeface="DM Sans Bold"/>
              </a:rPr>
              <a:t>Duterte</a:t>
            </a:r>
          </a:p>
          <a:p>
            <a:pPr marL="0" lvl="0" indent="0" algn="ctr">
              <a:lnSpc>
                <a:spcPts val="3596"/>
              </a:lnSpc>
              <a:spcBef>
                <a:spcPct val="0"/>
              </a:spcBef>
            </a:pPr>
            <a:r>
              <a:rPr lang="en-US" sz="2996">
                <a:solidFill>
                  <a:srgbClr val="000000"/>
                </a:solidFill>
                <a:latin typeface="DM Sans Bold"/>
              </a:rPr>
              <a:t>(2016-2022)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PH"/>
          </a:p>
        </p:txBody>
      </p:sp>
      <p:grpSp>
        <p:nvGrpSpPr>
          <p:cNvPr id="3" name="Group 3"/>
          <p:cNvGrpSpPr/>
          <p:nvPr/>
        </p:nvGrpSpPr>
        <p:grpSpPr>
          <a:xfrm>
            <a:off x="9331709" y="412204"/>
            <a:ext cx="7594060" cy="1988096"/>
            <a:chOff x="-51077" y="0"/>
            <a:chExt cx="5803888" cy="1519436"/>
          </a:xfrm>
        </p:grpSpPr>
        <p:sp>
          <p:nvSpPr>
            <p:cNvPr id="4" name="Freeform 4"/>
            <p:cNvSpPr/>
            <p:nvPr/>
          </p:nvSpPr>
          <p:spPr>
            <a:xfrm>
              <a:off x="0" y="0"/>
              <a:ext cx="5701733" cy="1519436"/>
            </a:xfrm>
            <a:custGeom>
              <a:avLst/>
              <a:gdLst/>
              <a:ahLst/>
              <a:cxnLst/>
              <a:rect l="l" t="t" r="r" b="b"/>
              <a:pathLst>
                <a:path w="5701733" h="1519436">
                  <a:moveTo>
                    <a:pt x="31132" y="0"/>
                  </a:moveTo>
                  <a:lnTo>
                    <a:pt x="5670601" y="0"/>
                  </a:lnTo>
                  <a:cubicBezTo>
                    <a:pt x="5687795" y="0"/>
                    <a:pt x="5701733" y="13938"/>
                    <a:pt x="5701733" y="31132"/>
                  </a:cubicBezTo>
                  <a:lnTo>
                    <a:pt x="5701733" y="1488304"/>
                  </a:lnTo>
                  <a:cubicBezTo>
                    <a:pt x="5701733" y="1496560"/>
                    <a:pt x="5698453" y="1504479"/>
                    <a:pt x="5692615" y="1510317"/>
                  </a:cubicBezTo>
                  <a:cubicBezTo>
                    <a:pt x="5686776" y="1516156"/>
                    <a:pt x="5678858" y="1519436"/>
                    <a:pt x="5670601" y="1519436"/>
                  </a:cubicBezTo>
                  <a:lnTo>
                    <a:pt x="31132" y="1519436"/>
                  </a:lnTo>
                  <a:cubicBezTo>
                    <a:pt x="22875" y="1519436"/>
                    <a:pt x="14957" y="1516156"/>
                    <a:pt x="9118" y="1510317"/>
                  </a:cubicBezTo>
                  <a:cubicBezTo>
                    <a:pt x="3280" y="1504479"/>
                    <a:pt x="0" y="1496560"/>
                    <a:pt x="0" y="1488304"/>
                  </a:cubicBezTo>
                  <a:lnTo>
                    <a:pt x="0" y="31132"/>
                  </a:lnTo>
                  <a:cubicBezTo>
                    <a:pt x="0" y="22875"/>
                    <a:pt x="3280" y="14957"/>
                    <a:pt x="9118" y="9118"/>
                  </a:cubicBezTo>
                  <a:cubicBezTo>
                    <a:pt x="14957" y="3280"/>
                    <a:pt x="22875" y="0"/>
                    <a:pt x="31132" y="0"/>
                  </a:cubicBezTo>
                  <a:close/>
                </a:path>
              </a:pathLst>
            </a:custGeom>
            <a:solidFill>
              <a:srgbClr val="E0D2EF"/>
            </a:solidFill>
            <a:ln cap="rnd">
              <a:noFill/>
              <a:prstDash val="sysDot"/>
              <a:round/>
            </a:ln>
          </p:spPr>
          <p:txBody>
            <a:bodyPr/>
            <a:lstStyle/>
            <a:p>
              <a:endParaRPr lang="en-PH"/>
            </a:p>
          </p:txBody>
        </p:sp>
        <p:sp>
          <p:nvSpPr>
            <p:cNvPr id="5" name="TextBox 5"/>
            <p:cNvSpPr txBox="1"/>
            <p:nvPr/>
          </p:nvSpPr>
          <p:spPr>
            <a:xfrm>
              <a:off x="-51077" y="327398"/>
              <a:ext cx="5803888" cy="850900"/>
            </a:xfrm>
            <a:prstGeom prst="rect">
              <a:avLst/>
            </a:prstGeom>
          </p:spPr>
          <p:txBody>
            <a:bodyPr lIns="254000" tIns="254000" rIns="254000" bIns="254000" rtlCol="0" anchor="ctr"/>
            <a:lstStyle/>
            <a:p>
              <a:pPr algn="just">
                <a:lnSpc>
                  <a:spcPts val="2520"/>
                </a:lnSpc>
              </a:pPr>
              <a:r>
                <a:rPr lang="en-US" sz="1800" dirty="0">
                  <a:solidFill>
                    <a:srgbClr val="000000"/>
                  </a:solidFill>
                  <a:latin typeface="DM Sans Bold"/>
                </a:rPr>
                <a:t>GDP is a significant economic measure which illustrates a nation's economic performance and condition. It incorporates the complete monetary worth of all commodities and services produced inside a nation's borders over a certain period of time.</a:t>
              </a:r>
            </a:p>
          </p:txBody>
        </p:sp>
      </p:grpSp>
      <p:sp>
        <p:nvSpPr>
          <p:cNvPr id="6" name="TextBox 6"/>
          <p:cNvSpPr txBox="1"/>
          <p:nvPr/>
        </p:nvSpPr>
        <p:spPr>
          <a:xfrm>
            <a:off x="1768246" y="710927"/>
            <a:ext cx="6024896" cy="13811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000000"/>
                </a:solidFill>
                <a:latin typeface="DM Sans Bold"/>
              </a:rPr>
              <a:t>Overview</a:t>
            </a:r>
          </a:p>
        </p:txBody>
      </p:sp>
      <p:grpSp>
        <p:nvGrpSpPr>
          <p:cNvPr id="7" name="Group 7"/>
          <p:cNvGrpSpPr/>
          <p:nvPr/>
        </p:nvGrpSpPr>
        <p:grpSpPr>
          <a:xfrm>
            <a:off x="1586174" y="3022873"/>
            <a:ext cx="15624732" cy="8862402"/>
            <a:chOff x="0" y="0"/>
            <a:chExt cx="20832976" cy="11816536"/>
          </a:xfrm>
        </p:grpSpPr>
        <p:sp>
          <p:nvSpPr>
            <p:cNvPr id="8" name="TextBox 8"/>
            <p:cNvSpPr txBox="1"/>
            <p:nvPr/>
          </p:nvSpPr>
          <p:spPr>
            <a:xfrm>
              <a:off x="0" y="-66675"/>
              <a:ext cx="20832976" cy="676275"/>
            </a:xfrm>
            <a:prstGeom prst="rect">
              <a:avLst/>
            </a:prstGeom>
          </p:spPr>
          <p:txBody>
            <a:bodyPr lIns="0" tIns="0" rIns="0" bIns="0" rtlCol="0" anchor="t">
              <a:spAutoFit/>
            </a:bodyPr>
            <a:lstStyle/>
            <a:p>
              <a:pPr>
                <a:lnSpc>
                  <a:spcPts val="4200"/>
                </a:lnSpc>
              </a:pPr>
              <a:r>
                <a:rPr lang="en-US" sz="3000">
                  <a:solidFill>
                    <a:srgbClr val="000000"/>
                  </a:solidFill>
                  <a:latin typeface="DM Sans Bold"/>
                </a:rPr>
                <a:t>Project Objectives</a:t>
              </a:r>
            </a:p>
          </p:txBody>
        </p:sp>
        <p:sp>
          <p:nvSpPr>
            <p:cNvPr id="9" name="TextBox 9"/>
            <p:cNvSpPr txBox="1"/>
            <p:nvPr/>
          </p:nvSpPr>
          <p:spPr>
            <a:xfrm>
              <a:off x="0" y="852881"/>
              <a:ext cx="20832976" cy="20986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Bold"/>
                </a:rPr>
                <a:t>Global GDP Analysis:</a:t>
              </a:r>
              <a:r>
                <a:rPr lang="en-US" sz="3000">
                  <a:solidFill>
                    <a:srgbClr val="000000"/>
                  </a:solidFill>
                  <a:latin typeface="DM Sans"/>
                </a:rPr>
                <a:t> Analyze the trajectory of world economic development in order to identify the broad patterns influencing it and discover the yearly variations in the global economy's growth, identifying critical junctures of expansion or decline.</a:t>
              </a:r>
            </a:p>
          </p:txBody>
        </p:sp>
        <p:sp>
          <p:nvSpPr>
            <p:cNvPr id="10" name="TextBox 10"/>
            <p:cNvSpPr txBox="1"/>
            <p:nvPr/>
          </p:nvSpPr>
          <p:spPr>
            <a:xfrm>
              <a:off x="0" y="3194837"/>
              <a:ext cx="20832976" cy="20986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Bold"/>
                </a:rPr>
                <a:t>Global GDP Distribution (2022):</a:t>
              </a:r>
              <a:r>
                <a:rPr lang="en-US" sz="3000">
                  <a:solidFill>
                    <a:srgbClr val="000000"/>
                  </a:solidFill>
                  <a:latin typeface="DM Sans"/>
                </a:rPr>
                <a:t> Identify the economic powerhouses and rising markets by examining the GDP distribution among the top 10 countries, the Philippines, and other countries in 2022.</a:t>
              </a:r>
            </a:p>
          </p:txBody>
        </p:sp>
        <p:sp>
          <p:nvSpPr>
            <p:cNvPr id="11" name="TextBox 11"/>
            <p:cNvSpPr txBox="1"/>
            <p:nvPr/>
          </p:nvSpPr>
          <p:spPr>
            <a:xfrm>
              <a:off x="0" y="5536793"/>
              <a:ext cx="20832976" cy="35210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Bold"/>
                </a:rPr>
                <a:t>Philippine Economic Growth (1960–2022): </a:t>
              </a:r>
              <a:r>
                <a:rPr lang="en-US" sz="3000">
                  <a:solidFill>
                    <a:srgbClr val="000000"/>
                  </a:solidFill>
                  <a:latin typeface="DM Sans"/>
                </a:rPr>
                <a:t>Examine the GDP growth rates for the Philippines over a period of six decades, identifying prevailing historical economic trends and their underlying causes. Investigate the GDP growth rates during several Philippine presidential periods to learn more about how the country's economic policies have affected its prosperity.</a:t>
              </a:r>
            </a:p>
          </p:txBody>
        </p:sp>
        <p:sp>
          <p:nvSpPr>
            <p:cNvPr id="12" name="TextBox 12"/>
            <p:cNvSpPr txBox="1"/>
            <p:nvPr/>
          </p:nvSpPr>
          <p:spPr>
            <a:xfrm>
              <a:off x="0" y="9301149"/>
              <a:ext cx="20832976" cy="676275"/>
            </a:xfrm>
            <a:prstGeom prst="rect">
              <a:avLst/>
            </a:prstGeom>
          </p:spPr>
          <p:txBody>
            <a:bodyPr lIns="0" tIns="0" rIns="0" bIns="0" rtlCol="0" anchor="t">
              <a:spAutoFit/>
            </a:bodyPr>
            <a:lstStyle/>
            <a:p>
              <a:pPr>
                <a:lnSpc>
                  <a:spcPts val="4200"/>
                </a:lnSpc>
              </a:pPr>
              <a:endParaRPr/>
            </a:p>
          </p:txBody>
        </p:sp>
        <p:sp>
          <p:nvSpPr>
            <p:cNvPr id="13" name="TextBox 13"/>
            <p:cNvSpPr txBox="1"/>
            <p:nvPr/>
          </p:nvSpPr>
          <p:spPr>
            <a:xfrm>
              <a:off x="0" y="11140261"/>
              <a:ext cx="20832976" cy="676275"/>
            </a:xfrm>
            <a:prstGeom prst="rect">
              <a:avLst/>
            </a:prstGeom>
          </p:spPr>
          <p:txBody>
            <a:bodyPr lIns="0" tIns="0" rIns="0" bIns="0" rtlCol="0" anchor="t">
              <a:spAutoFit/>
            </a:bodyPr>
            <a:lstStyle/>
            <a:p>
              <a:pPr marL="647700" lvl="1" indent="-323850">
                <a:lnSpc>
                  <a:spcPts val="4200"/>
                </a:lnSpc>
                <a:buFont typeface="Arial"/>
                <a:buChar char="•"/>
              </a:pPr>
              <a:r>
                <a:rPr lang="en-US" sz="3000" u="none">
                  <a:solidFill>
                    <a:srgbClr val="000000"/>
                  </a:solidFill>
                  <a:latin typeface="DM Sans"/>
                </a:rPr>
                <a:t>Scope and Limitations</a:t>
              </a:r>
            </a:p>
          </p:txBody>
        </p:sp>
      </p:grpSp>
      <p:sp>
        <p:nvSpPr>
          <p:cNvPr id="14" name="AutoShape 14"/>
          <p:cNvSpPr/>
          <p:nvPr/>
        </p:nvSpPr>
        <p:spPr>
          <a:xfrm>
            <a:off x="1586174" y="2713311"/>
            <a:ext cx="15115652" cy="0"/>
          </a:xfrm>
          <a:prstGeom prst="line">
            <a:avLst/>
          </a:prstGeom>
          <a:ln w="9525" cap="flat">
            <a:solidFill>
              <a:srgbClr val="000000"/>
            </a:solidFill>
            <a:prstDash val="solid"/>
            <a:headEnd type="none" w="sm" len="sm"/>
            <a:tailEnd type="none" w="sm" len="sm"/>
          </a:ln>
        </p:spPr>
        <p:txBody>
          <a:bodyPr/>
          <a:lstStyle/>
          <a:p>
            <a:endParaRPr lang="en-PH"/>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flipH="1" flipV="1">
            <a:off x="5040959" y="497815"/>
            <a:ext cx="0" cy="9291370"/>
          </a:xfrm>
          <a:prstGeom prst="line">
            <a:avLst/>
          </a:prstGeom>
          <a:ln w="9525" cap="flat">
            <a:solidFill>
              <a:srgbClr val="000000"/>
            </a:solidFill>
            <a:prstDash val="solid"/>
            <a:headEnd type="none" w="sm" len="sm"/>
            <a:tailEnd type="none" w="sm" len="sm"/>
          </a:ln>
        </p:spPr>
        <p:txBody>
          <a:bodyPr/>
          <a:lstStyle/>
          <a:p>
            <a:endParaRPr lang="en-PH"/>
          </a:p>
        </p:txBody>
      </p:sp>
      <p:sp>
        <p:nvSpPr>
          <p:cNvPr id="3" name="Freeform 3"/>
          <p:cNvSpPr/>
          <p:nvPr/>
        </p:nvSpPr>
        <p:spPr>
          <a:xfrm>
            <a:off x="5505193" y="4398319"/>
            <a:ext cx="1490363" cy="1490363"/>
          </a:xfrm>
          <a:custGeom>
            <a:avLst/>
            <a:gdLst/>
            <a:ahLst/>
            <a:cxnLst/>
            <a:rect l="l" t="t" r="r" b="b"/>
            <a:pathLst>
              <a:path w="1490363" h="1490363">
                <a:moveTo>
                  <a:pt x="0" y="0"/>
                </a:moveTo>
                <a:lnTo>
                  <a:pt x="1490363" y="0"/>
                </a:lnTo>
                <a:lnTo>
                  <a:pt x="1490363" y="1490362"/>
                </a:lnTo>
                <a:lnTo>
                  <a:pt x="0" y="1490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5505193" y="1563530"/>
            <a:ext cx="1543447" cy="1510649"/>
          </a:xfrm>
          <a:custGeom>
            <a:avLst/>
            <a:gdLst/>
            <a:ahLst/>
            <a:cxnLst/>
            <a:rect l="l" t="t" r="r" b="b"/>
            <a:pathLst>
              <a:path w="1543447" h="1510649">
                <a:moveTo>
                  <a:pt x="0" y="0"/>
                </a:moveTo>
                <a:lnTo>
                  <a:pt x="1543447" y="0"/>
                </a:lnTo>
                <a:lnTo>
                  <a:pt x="1543447" y="1510649"/>
                </a:lnTo>
                <a:lnTo>
                  <a:pt x="0" y="1510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5470720" y="7353636"/>
            <a:ext cx="1559310" cy="1559310"/>
          </a:xfrm>
          <a:custGeom>
            <a:avLst/>
            <a:gdLst/>
            <a:ahLst/>
            <a:cxnLst/>
            <a:rect l="l" t="t" r="r" b="b"/>
            <a:pathLst>
              <a:path w="1559310" h="1559310">
                <a:moveTo>
                  <a:pt x="0" y="0"/>
                </a:moveTo>
                <a:lnTo>
                  <a:pt x="1559309" y="0"/>
                </a:lnTo>
                <a:lnTo>
                  <a:pt x="1559309" y="1559310"/>
                </a:lnTo>
                <a:lnTo>
                  <a:pt x="0" y="15593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grpSp>
        <p:nvGrpSpPr>
          <p:cNvPr id="6" name="Group 6"/>
          <p:cNvGrpSpPr/>
          <p:nvPr/>
        </p:nvGrpSpPr>
        <p:grpSpPr>
          <a:xfrm>
            <a:off x="7222765" y="6448822"/>
            <a:ext cx="11025922" cy="3368938"/>
            <a:chOff x="0" y="0"/>
            <a:chExt cx="14701229" cy="4491917"/>
          </a:xfrm>
        </p:grpSpPr>
        <p:sp>
          <p:nvSpPr>
            <p:cNvPr id="7" name="TextBox 7"/>
            <p:cNvSpPr txBox="1"/>
            <p:nvPr/>
          </p:nvSpPr>
          <p:spPr>
            <a:xfrm>
              <a:off x="0" y="-9525"/>
              <a:ext cx="14701229" cy="657225"/>
            </a:xfrm>
            <a:prstGeom prst="rect">
              <a:avLst/>
            </a:prstGeom>
          </p:spPr>
          <p:txBody>
            <a:bodyPr lIns="0" tIns="0" rIns="0" bIns="0" rtlCol="0" anchor="t">
              <a:spAutoFit/>
            </a:bodyPr>
            <a:lstStyle/>
            <a:p>
              <a:pPr marL="0" lvl="0" indent="0" algn="l">
                <a:lnSpc>
                  <a:spcPts val="3839"/>
                </a:lnSpc>
                <a:spcBef>
                  <a:spcPct val="0"/>
                </a:spcBef>
              </a:pPr>
              <a:r>
                <a:rPr lang="en-US" sz="3199">
                  <a:solidFill>
                    <a:srgbClr val="000000"/>
                  </a:solidFill>
                  <a:latin typeface="DM Sans Bold"/>
                </a:rPr>
                <a:t>3 - Data Visualization</a:t>
              </a:r>
            </a:p>
          </p:txBody>
        </p:sp>
        <p:sp>
          <p:nvSpPr>
            <p:cNvPr id="8" name="TextBox 8"/>
            <p:cNvSpPr txBox="1"/>
            <p:nvPr/>
          </p:nvSpPr>
          <p:spPr>
            <a:xfrm>
              <a:off x="0" y="1023759"/>
              <a:ext cx="14701229" cy="3468158"/>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DM Sans"/>
                </a:rPr>
                <a:t>Line Chart: Visualize trends in global GDP, annual growth rates, and Philippines' GDP over the years. </a:t>
              </a:r>
            </a:p>
            <a:p>
              <a:pPr marL="539749" lvl="1" indent="-269875">
                <a:lnSpc>
                  <a:spcPts val="3499"/>
                </a:lnSpc>
                <a:buFont typeface="Arial"/>
                <a:buChar char="•"/>
              </a:pPr>
              <a:r>
                <a:rPr lang="en-US" sz="2499">
                  <a:solidFill>
                    <a:srgbClr val="000000"/>
                  </a:solidFill>
                  <a:latin typeface="DM Sans"/>
                </a:rPr>
                <a:t>Bar Chart: Compare GDP values across different countries and presidents' terms in the Philippines.</a:t>
              </a:r>
            </a:p>
            <a:p>
              <a:pPr marL="539749" lvl="1" indent="-269875" algn="l">
                <a:lnSpc>
                  <a:spcPts val="3499"/>
                </a:lnSpc>
                <a:buFont typeface="Arial"/>
                <a:buChar char="•"/>
              </a:pPr>
              <a:r>
                <a:rPr lang="en-US" sz="2499">
                  <a:solidFill>
                    <a:srgbClr val="000000"/>
                  </a:solidFill>
                  <a:latin typeface="DM Sans"/>
                </a:rPr>
                <a:t>Pie Chart: Illustrate the proportion of GDP distribution in 2022 among top countries, the Philippines, and other countries.</a:t>
              </a:r>
            </a:p>
          </p:txBody>
        </p:sp>
      </p:grpSp>
      <p:grpSp>
        <p:nvGrpSpPr>
          <p:cNvPr id="9" name="Group 9"/>
          <p:cNvGrpSpPr/>
          <p:nvPr/>
        </p:nvGrpSpPr>
        <p:grpSpPr>
          <a:xfrm>
            <a:off x="7222765" y="3699104"/>
            <a:ext cx="9053475" cy="2492638"/>
            <a:chOff x="0" y="0"/>
            <a:chExt cx="12071300" cy="3323517"/>
          </a:xfrm>
        </p:grpSpPr>
        <p:sp>
          <p:nvSpPr>
            <p:cNvPr id="10" name="TextBox 10"/>
            <p:cNvSpPr txBox="1"/>
            <p:nvPr/>
          </p:nvSpPr>
          <p:spPr>
            <a:xfrm>
              <a:off x="0" y="-9525"/>
              <a:ext cx="12071300" cy="657225"/>
            </a:xfrm>
            <a:prstGeom prst="rect">
              <a:avLst/>
            </a:prstGeom>
          </p:spPr>
          <p:txBody>
            <a:bodyPr lIns="0" tIns="0" rIns="0" bIns="0" rtlCol="0" anchor="t">
              <a:spAutoFit/>
            </a:bodyPr>
            <a:lstStyle/>
            <a:p>
              <a:pPr marL="0" lvl="0" indent="0" algn="l">
                <a:lnSpc>
                  <a:spcPts val="3839"/>
                </a:lnSpc>
                <a:spcBef>
                  <a:spcPct val="0"/>
                </a:spcBef>
              </a:pPr>
              <a:r>
                <a:rPr lang="en-US" sz="3199">
                  <a:solidFill>
                    <a:srgbClr val="000000"/>
                  </a:solidFill>
                  <a:latin typeface="DM Sans Bold"/>
                </a:rPr>
                <a:t>2 - Data Cleaning</a:t>
              </a:r>
            </a:p>
          </p:txBody>
        </p:sp>
        <p:sp>
          <p:nvSpPr>
            <p:cNvPr id="11" name="TextBox 11"/>
            <p:cNvSpPr txBox="1"/>
            <p:nvPr/>
          </p:nvSpPr>
          <p:spPr>
            <a:xfrm>
              <a:off x="0" y="1023759"/>
              <a:ext cx="12071300" cy="2299758"/>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DM Sans"/>
                </a:rPr>
                <a:t>Identifying Columns with Missing Values</a:t>
              </a:r>
            </a:p>
            <a:p>
              <a:pPr marL="539749" lvl="1" indent="-269875">
                <a:lnSpc>
                  <a:spcPts val="3499"/>
                </a:lnSpc>
                <a:buFont typeface="Arial"/>
                <a:buChar char="•"/>
              </a:pPr>
              <a:r>
                <a:rPr lang="en-US" sz="2499">
                  <a:solidFill>
                    <a:srgbClr val="000000"/>
                  </a:solidFill>
                  <a:latin typeface="DM Sans"/>
                </a:rPr>
                <a:t>Identifying and Removing Duplicate Rows</a:t>
              </a:r>
            </a:p>
            <a:p>
              <a:pPr marL="539749" lvl="1" indent="-269875">
                <a:lnSpc>
                  <a:spcPts val="3499"/>
                </a:lnSpc>
                <a:buFont typeface="Arial"/>
                <a:buChar char="•"/>
              </a:pPr>
              <a:r>
                <a:rPr lang="en-US" sz="2499">
                  <a:solidFill>
                    <a:srgbClr val="000000"/>
                  </a:solidFill>
                  <a:latin typeface="DM Sans"/>
                </a:rPr>
                <a:t>Dropping Rows with All Missing Year Values</a:t>
              </a:r>
            </a:p>
            <a:p>
              <a:pPr marL="539749" lvl="1" indent="-269875" algn="l">
                <a:lnSpc>
                  <a:spcPts val="3499"/>
                </a:lnSpc>
                <a:buFont typeface="Arial"/>
                <a:buChar char="•"/>
              </a:pPr>
              <a:r>
                <a:rPr lang="en-US" sz="2499">
                  <a:solidFill>
                    <a:srgbClr val="000000"/>
                  </a:solidFill>
                  <a:latin typeface="DM Sans"/>
                </a:rPr>
                <a:t>Removing Non-Country Entries:</a:t>
              </a:r>
            </a:p>
          </p:txBody>
        </p:sp>
      </p:grpSp>
      <p:sp>
        <p:nvSpPr>
          <p:cNvPr id="12" name="TextBox 12"/>
          <p:cNvSpPr txBox="1"/>
          <p:nvPr/>
        </p:nvSpPr>
        <p:spPr>
          <a:xfrm>
            <a:off x="566916" y="1038225"/>
            <a:ext cx="5683458" cy="2295909"/>
          </a:xfrm>
          <a:prstGeom prst="rect">
            <a:avLst/>
          </a:prstGeom>
        </p:spPr>
        <p:txBody>
          <a:bodyPr lIns="0" tIns="0" rIns="0" bIns="0" rtlCol="0" anchor="t">
            <a:spAutoFit/>
          </a:bodyPr>
          <a:lstStyle/>
          <a:p>
            <a:pPr>
              <a:lnSpc>
                <a:spcPts val="9076"/>
              </a:lnSpc>
              <a:spcBef>
                <a:spcPct val="0"/>
              </a:spcBef>
            </a:pPr>
            <a:r>
              <a:rPr lang="en-US" sz="7563">
                <a:solidFill>
                  <a:srgbClr val="000000"/>
                </a:solidFill>
                <a:latin typeface="DM Sans Bold"/>
              </a:rPr>
              <a:t>Analysis Process</a:t>
            </a:r>
          </a:p>
        </p:txBody>
      </p:sp>
      <p:sp>
        <p:nvSpPr>
          <p:cNvPr id="13" name="TextBox 13"/>
          <p:cNvSpPr txBox="1"/>
          <p:nvPr/>
        </p:nvSpPr>
        <p:spPr>
          <a:xfrm>
            <a:off x="638748" y="4259478"/>
            <a:ext cx="4007496" cy="4362627"/>
          </a:xfrm>
          <a:prstGeom prst="rect">
            <a:avLst/>
          </a:prstGeom>
        </p:spPr>
        <p:txBody>
          <a:bodyPr lIns="0" tIns="0" rIns="0" bIns="0" rtlCol="0" anchor="t">
            <a:spAutoFit/>
          </a:bodyPr>
          <a:lstStyle/>
          <a:p>
            <a:pPr>
              <a:lnSpc>
                <a:spcPts val="3881"/>
              </a:lnSpc>
            </a:pPr>
            <a:r>
              <a:rPr lang="en-US" sz="2986">
                <a:solidFill>
                  <a:srgbClr val="000000"/>
                </a:solidFill>
                <a:latin typeface="DM Sans"/>
              </a:rPr>
              <a:t>Rows: </a:t>
            </a:r>
            <a:r>
              <a:rPr lang="en-US" sz="2986">
                <a:solidFill>
                  <a:srgbClr val="000000"/>
                </a:solidFill>
                <a:latin typeface="DM Sans Bold"/>
              </a:rPr>
              <a:t>266 Rows</a:t>
            </a:r>
          </a:p>
          <a:p>
            <a:pPr marL="644687" lvl="1" indent="-322343">
              <a:lnSpc>
                <a:spcPts val="3881"/>
              </a:lnSpc>
              <a:buFont typeface="Arial"/>
              <a:buChar char="•"/>
            </a:pPr>
            <a:r>
              <a:rPr lang="en-US" sz="2986">
                <a:solidFill>
                  <a:srgbClr val="000000"/>
                </a:solidFill>
                <a:latin typeface="DM Sans"/>
              </a:rPr>
              <a:t>Countries and Classifications</a:t>
            </a:r>
          </a:p>
          <a:p>
            <a:pPr>
              <a:lnSpc>
                <a:spcPts val="3881"/>
              </a:lnSpc>
            </a:pPr>
            <a:endParaRPr lang="en-US" sz="2986">
              <a:solidFill>
                <a:srgbClr val="000000"/>
              </a:solidFill>
              <a:latin typeface="DM Sans"/>
            </a:endParaRPr>
          </a:p>
          <a:p>
            <a:pPr>
              <a:lnSpc>
                <a:spcPts val="3881"/>
              </a:lnSpc>
            </a:pPr>
            <a:r>
              <a:rPr lang="en-US" sz="2986">
                <a:solidFill>
                  <a:srgbClr val="000000"/>
                </a:solidFill>
                <a:latin typeface="DM Sans"/>
              </a:rPr>
              <a:t>Columns: </a:t>
            </a:r>
            <a:r>
              <a:rPr lang="en-US" sz="2986">
                <a:solidFill>
                  <a:srgbClr val="000000"/>
                </a:solidFill>
                <a:latin typeface="DM Sans Bold"/>
              </a:rPr>
              <a:t>65 columns</a:t>
            </a:r>
          </a:p>
          <a:p>
            <a:pPr marL="644687" lvl="1" indent="-322343">
              <a:lnSpc>
                <a:spcPts val="3881"/>
              </a:lnSpc>
              <a:buFont typeface="Arial"/>
              <a:buChar char="•"/>
            </a:pPr>
            <a:r>
              <a:rPr lang="en-US" sz="2986">
                <a:solidFill>
                  <a:srgbClr val="000000"/>
                </a:solidFill>
                <a:latin typeface="DM Sans"/>
              </a:rPr>
              <a:t>Country</a:t>
            </a:r>
          </a:p>
          <a:p>
            <a:pPr marL="644687" lvl="1" indent="-322343">
              <a:lnSpc>
                <a:spcPts val="3881"/>
              </a:lnSpc>
              <a:buFont typeface="Arial"/>
              <a:buChar char="•"/>
            </a:pPr>
            <a:r>
              <a:rPr lang="en-US" sz="2986">
                <a:solidFill>
                  <a:srgbClr val="000000"/>
                </a:solidFill>
                <a:latin typeface="DM Sans"/>
              </a:rPr>
              <a:t>Country Code</a:t>
            </a:r>
          </a:p>
          <a:p>
            <a:pPr marL="644687" lvl="1" indent="-322343">
              <a:lnSpc>
                <a:spcPts val="3881"/>
              </a:lnSpc>
              <a:buFont typeface="Arial"/>
              <a:buChar char="•"/>
            </a:pPr>
            <a:r>
              <a:rPr lang="en-US" sz="2986">
                <a:solidFill>
                  <a:srgbClr val="000000"/>
                </a:solidFill>
                <a:latin typeface="DM Sans"/>
              </a:rPr>
              <a:t>Years: 1960 to 2022</a:t>
            </a:r>
          </a:p>
        </p:txBody>
      </p:sp>
      <p:grpSp>
        <p:nvGrpSpPr>
          <p:cNvPr id="14" name="Group 14"/>
          <p:cNvGrpSpPr/>
          <p:nvPr/>
        </p:nvGrpSpPr>
        <p:grpSpPr>
          <a:xfrm>
            <a:off x="7222765" y="949386"/>
            <a:ext cx="11299030" cy="2492638"/>
            <a:chOff x="0" y="0"/>
            <a:chExt cx="15065373" cy="3323517"/>
          </a:xfrm>
        </p:grpSpPr>
        <p:sp>
          <p:nvSpPr>
            <p:cNvPr id="15" name="TextBox 15"/>
            <p:cNvSpPr txBox="1"/>
            <p:nvPr/>
          </p:nvSpPr>
          <p:spPr>
            <a:xfrm>
              <a:off x="0" y="-9525"/>
              <a:ext cx="15065373" cy="657225"/>
            </a:xfrm>
            <a:prstGeom prst="rect">
              <a:avLst/>
            </a:prstGeom>
          </p:spPr>
          <p:txBody>
            <a:bodyPr lIns="0" tIns="0" rIns="0" bIns="0" rtlCol="0" anchor="t">
              <a:spAutoFit/>
            </a:bodyPr>
            <a:lstStyle/>
            <a:p>
              <a:pPr marL="0" lvl="0" indent="0" algn="l">
                <a:lnSpc>
                  <a:spcPts val="3839"/>
                </a:lnSpc>
                <a:spcBef>
                  <a:spcPct val="0"/>
                </a:spcBef>
              </a:pPr>
              <a:r>
                <a:rPr lang="en-US" sz="3199">
                  <a:solidFill>
                    <a:srgbClr val="000000"/>
                  </a:solidFill>
                  <a:latin typeface="DM Sans Bold"/>
                </a:rPr>
                <a:t>1 - Understanding the Data</a:t>
              </a:r>
            </a:p>
          </p:txBody>
        </p:sp>
        <p:sp>
          <p:nvSpPr>
            <p:cNvPr id="16" name="TextBox 16"/>
            <p:cNvSpPr txBox="1"/>
            <p:nvPr/>
          </p:nvSpPr>
          <p:spPr>
            <a:xfrm>
              <a:off x="0" y="1023759"/>
              <a:ext cx="15065373" cy="2299758"/>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DM Sans"/>
                </a:rPr>
                <a:t>Data Familiarization: Having a thorough understanding of the rows, columns and data types which composed the dataset. </a:t>
              </a:r>
            </a:p>
            <a:p>
              <a:pPr marL="539749" lvl="1" indent="-269875" algn="l">
                <a:lnSpc>
                  <a:spcPts val="3499"/>
                </a:lnSpc>
                <a:buFont typeface="Arial"/>
                <a:buChar char="•"/>
              </a:pPr>
              <a:r>
                <a:rPr lang="en-US" sz="2499">
                  <a:solidFill>
                    <a:srgbClr val="000000"/>
                  </a:solidFill>
                  <a:latin typeface="DM Sans"/>
                </a:rPr>
                <a:t>Domain knowledge: Applying knowledge of global economics to assess the relevance of GDP numbers, and economic trends.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028700" y="2179083"/>
            <a:ext cx="16230600" cy="7873985"/>
          </a:xfrm>
          <a:custGeom>
            <a:avLst/>
            <a:gdLst/>
            <a:ahLst/>
            <a:cxnLst/>
            <a:rect l="l" t="t" r="r" b="b"/>
            <a:pathLst>
              <a:path w="16230600" h="7873985">
                <a:moveTo>
                  <a:pt x="0" y="0"/>
                </a:moveTo>
                <a:lnTo>
                  <a:pt x="16230600" y="0"/>
                </a:lnTo>
                <a:lnTo>
                  <a:pt x="16230600" y="7873985"/>
                </a:lnTo>
                <a:lnTo>
                  <a:pt x="0" y="7873985"/>
                </a:lnTo>
                <a:lnTo>
                  <a:pt x="0" y="0"/>
                </a:lnTo>
                <a:close/>
              </a:path>
            </a:pathLst>
          </a:custGeom>
          <a:blipFill>
            <a:blip r:embed="rId2"/>
            <a:stretch>
              <a:fillRect t="-1055" b="-1055"/>
            </a:stretch>
          </a:blipFill>
        </p:spPr>
        <p:txBody>
          <a:bodyPr/>
          <a:lstStyle/>
          <a:p>
            <a:endParaRPr lang="en-PH"/>
          </a:p>
        </p:txBody>
      </p:sp>
      <p:grpSp>
        <p:nvGrpSpPr>
          <p:cNvPr id="3" name="Group 3"/>
          <p:cNvGrpSpPr/>
          <p:nvPr/>
        </p:nvGrpSpPr>
        <p:grpSpPr>
          <a:xfrm>
            <a:off x="1028700" y="184229"/>
            <a:ext cx="16633374" cy="1688943"/>
            <a:chOff x="0" y="0"/>
            <a:chExt cx="22177832" cy="2251924"/>
          </a:xfrm>
        </p:grpSpPr>
        <p:sp>
          <p:nvSpPr>
            <p:cNvPr id="4" name="TextBox 4"/>
            <p:cNvSpPr txBox="1"/>
            <p:nvPr/>
          </p:nvSpPr>
          <p:spPr>
            <a:xfrm>
              <a:off x="0" y="541519"/>
              <a:ext cx="7231203" cy="609600"/>
            </a:xfrm>
            <a:prstGeom prst="rect">
              <a:avLst/>
            </a:prstGeom>
          </p:spPr>
          <p:txBody>
            <a:bodyPr lIns="0" tIns="0" rIns="0" bIns="0" rtlCol="0" anchor="t">
              <a:spAutoFit/>
            </a:bodyPr>
            <a:lstStyle/>
            <a:p>
              <a:pPr marL="0" lvl="0" indent="0" algn="l">
                <a:lnSpc>
                  <a:spcPts val="3662"/>
                </a:lnSpc>
                <a:spcBef>
                  <a:spcPct val="0"/>
                </a:spcBef>
              </a:pPr>
              <a:r>
                <a:rPr lang="en-US" sz="3052">
                  <a:solidFill>
                    <a:srgbClr val="000000"/>
                  </a:solidFill>
                  <a:latin typeface="DM Sans Bold"/>
                </a:rPr>
                <a:t>Analysis/Findings:</a:t>
              </a:r>
            </a:p>
          </p:txBody>
        </p:sp>
        <p:sp>
          <p:nvSpPr>
            <p:cNvPr id="5" name="TextBox 5"/>
            <p:cNvSpPr txBox="1"/>
            <p:nvPr/>
          </p:nvSpPr>
          <p:spPr>
            <a:xfrm>
              <a:off x="4774369" y="-57150"/>
              <a:ext cx="17403464" cy="2309074"/>
            </a:xfrm>
            <a:prstGeom prst="rect">
              <a:avLst/>
            </a:prstGeom>
          </p:spPr>
          <p:txBody>
            <a:bodyPr lIns="0" tIns="0" rIns="0" bIns="0" rtlCol="0" anchor="t">
              <a:spAutoFit/>
            </a:bodyPr>
            <a:lstStyle/>
            <a:p>
              <a:pPr marL="541087" lvl="1" indent="-270543">
                <a:lnSpc>
                  <a:spcPts val="3508"/>
                </a:lnSpc>
                <a:buFont typeface="Arial"/>
                <a:buChar char="•"/>
              </a:pPr>
              <a:r>
                <a:rPr lang="en-US" sz="2506">
                  <a:solidFill>
                    <a:srgbClr val="000000"/>
                  </a:solidFill>
                  <a:latin typeface="DM Sans Bold"/>
                </a:rPr>
                <a:t>steady upward trajectory</a:t>
              </a:r>
              <a:r>
                <a:rPr lang="en-US" sz="2506">
                  <a:solidFill>
                    <a:srgbClr val="000000"/>
                  </a:solidFill>
                  <a:latin typeface="DM Sans"/>
                </a:rPr>
                <a:t>, which highlights the overall expansion of the global economy, is a notable aspect.</a:t>
              </a:r>
            </a:p>
            <a:p>
              <a:pPr marL="541087" lvl="1" indent="-270543" algn="l">
                <a:lnSpc>
                  <a:spcPts val="3508"/>
                </a:lnSpc>
                <a:buFont typeface="Arial"/>
                <a:buChar char="•"/>
              </a:pPr>
              <a:r>
                <a:rPr lang="en-US" sz="2506">
                  <a:solidFill>
                    <a:srgbClr val="000000"/>
                  </a:solidFill>
                  <a:latin typeface="DM Sans"/>
                </a:rPr>
                <a:t>In a normally increasing trend, </a:t>
              </a:r>
              <a:r>
                <a:rPr lang="en-US" sz="2506">
                  <a:solidFill>
                    <a:srgbClr val="000000"/>
                  </a:solidFill>
                  <a:latin typeface="DM Sans Bold"/>
                </a:rPr>
                <a:t>periods of drop stand out as minor setbacks</a:t>
              </a:r>
              <a:r>
                <a:rPr lang="en-US" sz="2506">
                  <a:solidFill>
                    <a:srgbClr val="000000"/>
                  </a:solidFill>
                  <a:latin typeface="DM Sans"/>
                </a:rPr>
                <a:t>, particularly during economic recessions and global crises.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a:off x="890131" y="2092928"/>
            <a:ext cx="16230600" cy="4762"/>
          </a:xfrm>
          <a:prstGeom prst="line">
            <a:avLst/>
          </a:prstGeom>
          <a:ln w="9525" cap="flat">
            <a:solidFill>
              <a:srgbClr val="000000"/>
            </a:solidFill>
            <a:prstDash val="solid"/>
            <a:headEnd type="none" w="sm" len="sm"/>
            <a:tailEnd type="none" w="sm" len="sm"/>
          </a:ln>
        </p:spPr>
        <p:txBody>
          <a:bodyPr/>
          <a:lstStyle/>
          <a:p>
            <a:endParaRPr lang="en-PH"/>
          </a:p>
        </p:txBody>
      </p:sp>
      <p:sp>
        <p:nvSpPr>
          <p:cNvPr id="3" name="Freeform 3"/>
          <p:cNvSpPr/>
          <p:nvPr/>
        </p:nvSpPr>
        <p:spPr>
          <a:xfrm>
            <a:off x="2844359" y="2831063"/>
            <a:ext cx="1574707" cy="1574707"/>
          </a:xfrm>
          <a:custGeom>
            <a:avLst/>
            <a:gdLst/>
            <a:ahLst/>
            <a:cxnLst/>
            <a:rect l="l" t="t" r="r" b="b"/>
            <a:pathLst>
              <a:path w="1574707" h="1574707">
                <a:moveTo>
                  <a:pt x="0" y="0"/>
                </a:moveTo>
                <a:lnTo>
                  <a:pt x="1574707" y="0"/>
                </a:lnTo>
                <a:lnTo>
                  <a:pt x="1574707" y="1574707"/>
                </a:lnTo>
                <a:lnTo>
                  <a:pt x="0" y="15747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8304425" y="2934936"/>
            <a:ext cx="1402011" cy="1366961"/>
          </a:xfrm>
          <a:custGeom>
            <a:avLst/>
            <a:gdLst/>
            <a:ahLst/>
            <a:cxnLst/>
            <a:rect l="l" t="t" r="r" b="b"/>
            <a:pathLst>
              <a:path w="1402011" h="1366961">
                <a:moveTo>
                  <a:pt x="0" y="0"/>
                </a:moveTo>
                <a:lnTo>
                  <a:pt x="1402011" y="0"/>
                </a:lnTo>
                <a:lnTo>
                  <a:pt x="1402011" y="1366961"/>
                </a:lnTo>
                <a:lnTo>
                  <a:pt x="0" y="1366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13832268" y="2760656"/>
            <a:ext cx="1645114" cy="1645114"/>
          </a:xfrm>
          <a:custGeom>
            <a:avLst/>
            <a:gdLst/>
            <a:ahLst/>
            <a:cxnLst/>
            <a:rect l="l" t="t" r="r" b="b"/>
            <a:pathLst>
              <a:path w="1645114" h="1645114">
                <a:moveTo>
                  <a:pt x="0" y="0"/>
                </a:moveTo>
                <a:lnTo>
                  <a:pt x="1645113" y="0"/>
                </a:lnTo>
                <a:lnTo>
                  <a:pt x="1645113" y="1645114"/>
                </a:lnTo>
                <a:lnTo>
                  <a:pt x="0" y="16451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6" name="TextBox 6"/>
          <p:cNvSpPr txBox="1"/>
          <p:nvPr/>
        </p:nvSpPr>
        <p:spPr>
          <a:xfrm>
            <a:off x="1371263" y="4646892"/>
            <a:ext cx="4520898" cy="11430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       Continuous      Economic Growth</a:t>
            </a:r>
          </a:p>
        </p:txBody>
      </p:sp>
      <p:sp>
        <p:nvSpPr>
          <p:cNvPr id="7" name="TextBox 7"/>
          <p:cNvSpPr txBox="1"/>
          <p:nvPr/>
        </p:nvSpPr>
        <p:spPr>
          <a:xfrm>
            <a:off x="1028700" y="6204550"/>
            <a:ext cx="5206025" cy="2836241"/>
          </a:xfrm>
          <a:prstGeom prst="rect">
            <a:avLst/>
          </a:prstGeom>
        </p:spPr>
        <p:txBody>
          <a:bodyPr lIns="0" tIns="0" rIns="0" bIns="0" rtlCol="0" anchor="t">
            <a:spAutoFit/>
          </a:bodyPr>
          <a:lstStyle/>
          <a:p>
            <a:pPr algn="ctr">
              <a:lnSpc>
                <a:spcPts val="3796"/>
              </a:lnSpc>
            </a:pPr>
            <a:r>
              <a:rPr lang="en-US" sz="2711">
                <a:solidFill>
                  <a:srgbClr val="000000"/>
                </a:solidFill>
                <a:latin typeface="DM Sans"/>
              </a:rPr>
              <a:t>The steady upward movement represents the resilience of the world economy, illustrating its capacity to overcome obstacles and adjust to ever-shifting circumstances. </a:t>
            </a:r>
          </a:p>
        </p:txBody>
      </p:sp>
      <p:sp>
        <p:nvSpPr>
          <p:cNvPr id="8" name="TextBox 8"/>
          <p:cNvSpPr txBox="1"/>
          <p:nvPr/>
        </p:nvSpPr>
        <p:spPr>
          <a:xfrm>
            <a:off x="1626177" y="607798"/>
            <a:ext cx="16916411" cy="1009650"/>
          </a:xfrm>
          <a:prstGeom prst="rect">
            <a:avLst/>
          </a:prstGeom>
        </p:spPr>
        <p:txBody>
          <a:bodyPr lIns="0" tIns="0" rIns="0" bIns="0" rtlCol="0" anchor="t">
            <a:spAutoFit/>
          </a:bodyPr>
          <a:lstStyle/>
          <a:p>
            <a:pPr>
              <a:lnSpc>
                <a:spcPts val="8008"/>
              </a:lnSpc>
              <a:spcBef>
                <a:spcPct val="0"/>
              </a:spcBef>
            </a:pPr>
            <a:r>
              <a:rPr lang="en-US" sz="6674">
                <a:solidFill>
                  <a:srgbClr val="000000"/>
                </a:solidFill>
                <a:latin typeface="DM Sans Bold"/>
              </a:rPr>
              <a:t>Insights - Global GDP over the years</a:t>
            </a:r>
          </a:p>
        </p:txBody>
      </p:sp>
      <p:sp>
        <p:nvSpPr>
          <p:cNvPr id="9" name="TextBox 9"/>
          <p:cNvSpPr txBox="1"/>
          <p:nvPr/>
        </p:nvSpPr>
        <p:spPr>
          <a:xfrm>
            <a:off x="6883551" y="4646892"/>
            <a:ext cx="4520898" cy="5715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Cylical Nature</a:t>
            </a:r>
          </a:p>
        </p:txBody>
      </p:sp>
      <p:sp>
        <p:nvSpPr>
          <p:cNvPr id="10" name="TextBox 10"/>
          <p:cNvSpPr txBox="1"/>
          <p:nvPr/>
        </p:nvSpPr>
        <p:spPr>
          <a:xfrm>
            <a:off x="6540988" y="5490175"/>
            <a:ext cx="5206025" cy="4264991"/>
          </a:xfrm>
          <a:prstGeom prst="rect">
            <a:avLst/>
          </a:prstGeom>
        </p:spPr>
        <p:txBody>
          <a:bodyPr lIns="0" tIns="0" rIns="0" bIns="0" rtlCol="0" anchor="t">
            <a:spAutoFit/>
          </a:bodyPr>
          <a:lstStyle/>
          <a:p>
            <a:pPr algn="ctr">
              <a:lnSpc>
                <a:spcPts val="3796"/>
              </a:lnSpc>
            </a:pPr>
            <a:r>
              <a:rPr lang="en-US" sz="2711">
                <a:solidFill>
                  <a:srgbClr val="000000"/>
                </a:solidFill>
                <a:latin typeface="DM Sans"/>
              </a:rPr>
              <a:t>Economic downturns, while concerning, are part of the cyclical nature of economies. For policymakers to execute targeted actions during recessions and take advantage of periods of fast expansion, they must have a thorough understanding of these cycles. </a:t>
            </a:r>
          </a:p>
        </p:txBody>
      </p:sp>
      <p:sp>
        <p:nvSpPr>
          <p:cNvPr id="11" name="TextBox 11"/>
          <p:cNvSpPr txBox="1"/>
          <p:nvPr/>
        </p:nvSpPr>
        <p:spPr>
          <a:xfrm>
            <a:off x="12394375" y="4646892"/>
            <a:ext cx="4520898" cy="1143000"/>
          </a:xfrm>
          <a:prstGeom prst="rect">
            <a:avLst/>
          </a:prstGeom>
        </p:spPr>
        <p:txBody>
          <a:bodyPr lIns="0" tIns="0" rIns="0" bIns="0" rtlCol="0" anchor="t">
            <a:spAutoFit/>
          </a:bodyPr>
          <a:lstStyle/>
          <a:p>
            <a:pPr algn="ctr">
              <a:lnSpc>
                <a:spcPts val="4556"/>
              </a:lnSpc>
            </a:pPr>
            <a:r>
              <a:rPr lang="en-US" sz="3796">
                <a:solidFill>
                  <a:srgbClr val="000000"/>
                </a:solidFill>
                <a:latin typeface="DM Sans Bold"/>
              </a:rPr>
              <a:t>Socioeconomic</a:t>
            </a:r>
          </a:p>
          <a:p>
            <a:pPr marL="0" lvl="0" indent="0" algn="ctr">
              <a:lnSpc>
                <a:spcPts val="4556"/>
              </a:lnSpc>
              <a:spcBef>
                <a:spcPct val="0"/>
              </a:spcBef>
            </a:pPr>
            <a:r>
              <a:rPr lang="en-US" sz="3796">
                <a:solidFill>
                  <a:srgbClr val="000000"/>
                </a:solidFill>
                <a:latin typeface="DM Sans Bold"/>
              </a:rPr>
              <a:t>Progress</a:t>
            </a:r>
          </a:p>
        </p:txBody>
      </p:sp>
      <p:sp>
        <p:nvSpPr>
          <p:cNvPr id="12" name="TextBox 12"/>
          <p:cNvSpPr txBox="1"/>
          <p:nvPr/>
        </p:nvSpPr>
        <p:spPr>
          <a:xfrm>
            <a:off x="12233653" y="5980392"/>
            <a:ext cx="5206025" cy="2836241"/>
          </a:xfrm>
          <a:prstGeom prst="rect">
            <a:avLst/>
          </a:prstGeom>
        </p:spPr>
        <p:txBody>
          <a:bodyPr lIns="0" tIns="0" rIns="0" bIns="0" rtlCol="0" anchor="t">
            <a:spAutoFit/>
          </a:bodyPr>
          <a:lstStyle/>
          <a:p>
            <a:pPr algn="ctr">
              <a:lnSpc>
                <a:spcPts val="3796"/>
              </a:lnSpc>
            </a:pPr>
            <a:r>
              <a:rPr lang="en-US" sz="2711">
                <a:solidFill>
                  <a:srgbClr val="000000"/>
                </a:solidFill>
                <a:latin typeface="DM Sans"/>
              </a:rPr>
              <a:t>The overall rising trend is driven by advances in technology, education, and healthcare as well as economic growth, signaling broader advancements in society.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876916" y="2067205"/>
            <a:ext cx="16550627" cy="8219795"/>
          </a:xfrm>
          <a:custGeom>
            <a:avLst/>
            <a:gdLst/>
            <a:ahLst/>
            <a:cxnLst/>
            <a:rect l="l" t="t" r="r" b="b"/>
            <a:pathLst>
              <a:path w="16550627" h="8219795">
                <a:moveTo>
                  <a:pt x="0" y="0"/>
                </a:moveTo>
                <a:lnTo>
                  <a:pt x="16550627" y="0"/>
                </a:lnTo>
                <a:lnTo>
                  <a:pt x="16550627" y="8219795"/>
                </a:lnTo>
                <a:lnTo>
                  <a:pt x="0" y="8219795"/>
                </a:lnTo>
                <a:lnTo>
                  <a:pt x="0" y="0"/>
                </a:lnTo>
                <a:close/>
              </a:path>
            </a:pathLst>
          </a:custGeom>
          <a:blipFill>
            <a:blip r:embed="rId2"/>
            <a:stretch>
              <a:fillRect l="-443" r="-443" b="-628"/>
            </a:stretch>
          </a:blipFill>
        </p:spPr>
        <p:txBody>
          <a:bodyPr/>
          <a:lstStyle/>
          <a:p>
            <a:endParaRPr lang="en-PH"/>
          </a:p>
        </p:txBody>
      </p:sp>
      <p:grpSp>
        <p:nvGrpSpPr>
          <p:cNvPr id="3" name="Group 3"/>
          <p:cNvGrpSpPr/>
          <p:nvPr/>
        </p:nvGrpSpPr>
        <p:grpSpPr>
          <a:xfrm>
            <a:off x="1028700" y="403304"/>
            <a:ext cx="16633374" cy="1250793"/>
            <a:chOff x="0" y="0"/>
            <a:chExt cx="22177832" cy="1667724"/>
          </a:xfrm>
        </p:grpSpPr>
        <p:sp>
          <p:nvSpPr>
            <p:cNvPr id="4" name="TextBox 4"/>
            <p:cNvSpPr txBox="1"/>
            <p:nvPr/>
          </p:nvSpPr>
          <p:spPr>
            <a:xfrm>
              <a:off x="0" y="249419"/>
              <a:ext cx="7231203" cy="609600"/>
            </a:xfrm>
            <a:prstGeom prst="rect">
              <a:avLst/>
            </a:prstGeom>
          </p:spPr>
          <p:txBody>
            <a:bodyPr lIns="0" tIns="0" rIns="0" bIns="0" rtlCol="0" anchor="t">
              <a:spAutoFit/>
            </a:bodyPr>
            <a:lstStyle/>
            <a:p>
              <a:pPr marL="0" lvl="0" indent="0" algn="l">
                <a:lnSpc>
                  <a:spcPts val="3662"/>
                </a:lnSpc>
                <a:spcBef>
                  <a:spcPct val="0"/>
                </a:spcBef>
              </a:pPr>
              <a:r>
                <a:rPr lang="en-US" sz="3052">
                  <a:solidFill>
                    <a:srgbClr val="000000"/>
                  </a:solidFill>
                  <a:latin typeface="DM Sans Bold"/>
                </a:rPr>
                <a:t>Analysis/Findings:</a:t>
              </a:r>
            </a:p>
          </p:txBody>
        </p:sp>
        <p:sp>
          <p:nvSpPr>
            <p:cNvPr id="5" name="TextBox 5"/>
            <p:cNvSpPr txBox="1"/>
            <p:nvPr/>
          </p:nvSpPr>
          <p:spPr>
            <a:xfrm>
              <a:off x="4774369" y="-57150"/>
              <a:ext cx="17403464" cy="1724874"/>
            </a:xfrm>
            <a:prstGeom prst="rect">
              <a:avLst/>
            </a:prstGeom>
          </p:spPr>
          <p:txBody>
            <a:bodyPr lIns="0" tIns="0" rIns="0" bIns="0" rtlCol="0" anchor="t">
              <a:spAutoFit/>
            </a:bodyPr>
            <a:lstStyle/>
            <a:p>
              <a:pPr marL="541087" lvl="1" indent="-270543">
                <a:lnSpc>
                  <a:spcPts val="3508"/>
                </a:lnSpc>
                <a:buFont typeface="Arial"/>
                <a:buChar char="•"/>
              </a:pPr>
              <a:r>
                <a:rPr lang="en-US" sz="2506">
                  <a:solidFill>
                    <a:srgbClr val="000000"/>
                  </a:solidFill>
                  <a:latin typeface="DM Sans"/>
                </a:rPr>
                <a:t>Significant rises can be seen in</a:t>
              </a:r>
              <a:r>
                <a:rPr lang="en-US" sz="2506">
                  <a:solidFill>
                    <a:srgbClr val="000000"/>
                  </a:solidFill>
                  <a:latin typeface="DM Sans Bold"/>
                </a:rPr>
                <a:t> 1973, 1978, 1986, and 2001.</a:t>
              </a:r>
            </a:p>
            <a:p>
              <a:pPr marL="541087" lvl="1" indent="-270543" algn="l">
                <a:lnSpc>
                  <a:spcPts val="3508"/>
                </a:lnSpc>
                <a:buFont typeface="Arial"/>
                <a:buChar char="•"/>
              </a:pPr>
              <a:r>
                <a:rPr lang="en-US" sz="2506">
                  <a:solidFill>
                    <a:srgbClr val="000000"/>
                  </a:solidFill>
                  <a:latin typeface="DM Sans"/>
                </a:rPr>
                <a:t>Notable decreases in </a:t>
              </a:r>
              <a:r>
                <a:rPr lang="en-US" sz="2506">
                  <a:solidFill>
                    <a:srgbClr val="000000"/>
                  </a:solidFill>
                  <a:latin typeface="DM Sans Bold"/>
                </a:rPr>
                <a:t>1981, 2009, 2015, and 2020</a:t>
              </a:r>
              <a:r>
                <a:rPr lang="en-US" sz="2506">
                  <a:solidFill>
                    <a:srgbClr val="000000"/>
                  </a:solidFill>
                  <a:latin typeface="DM Sans"/>
                </a:rPr>
                <a:t> signify periods of economic contraction.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a:off x="1028699" y="1626203"/>
            <a:ext cx="16230600" cy="4762"/>
          </a:xfrm>
          <a:prstGeom prst="line">
            <a:avLst/>
          </a:prstGeom>
          <a:ln w="9525" cap="flat">
            <a:solidFill>
              <a:srgbClr val="000000"/>
            </a:solidFill>
            <a:prstDash val="solid"/>
            <a:headEnd type="none" w="sm" len="sm"/>
            <a:tailEnd type="none" w="sm" len="sm"/>
          </a:ln>
        </p:spPr>
        <p:txBody>
          <a:bodyPr/>
          <a:lstStyle/>
          <a:p>
            <a:endParaRPr lang="en-PH"/>
          </a:p>
        </p:txBody>
      </p:sp>
      <p:sp>
        <p:nvSpPr>
          <p:cNvPr id="3" name="Freeform 3"/>
          <p:cNvSpPr/>
          <p:nvPr/>
        </p:nvSpPr>
        <p:spPr>
          <a:xfrm>
            <a:off x="2151020" y="1873853"/>
            <a:ext cx="2990584" cy="1682204"/>
          </a:xfrm>
          <a:custGeom>
            <a:avLst/>
            <a:gdLst/>
            <a:ahLst/>
            <a:cxnLst/>
            <a:rect l="l" t="t" r="r" b="b"/>
            <a:pathLst>
              <a:path w="2990584" h="1682204">
                <a:moveTo>
                  <a:pt x="0" y="0"/>
                </a:moveTo>
                <a:lnTo>
                  <a:pt x="2990584" y="0"/>
                </a:lnTo>
                <a:lnTo>
                  <a:pt x="2990584" y="1682203"/>
                </a:lnTo>
                <a:lnTo>
                  <a:pt x="0" y="1682203"/>
                </a:lnTo>
                <a:lnTo>
                  <a:pt x="0" y="0"/>
                </a:lnTo>
                <a:close/>
              </a:path>
            </a:pathLst>
          </a:custGeom>
          <a:blipFill>
            <a:blip r:embed="rId2"/>
            <a:stretch>
              <a:fillRect t="-1444" b="-1444"/>
            </a:stretch>
          </a:blipFill>
        </p:spPr>
        <p:txBody>
          <a:bodyPr/>
          <a:lstStyle/>
          <a:p>
            <a:endParaRPr lang="en-PH"/>
          </a:p>
        </p:txBody>
      </p:sp>
      <p:sp>
        <p:nvSpPr>
          <p:cNvPr id="4" name="Freeform 4"/>
          <p:cNvSpPr/>
          <p:nvPr/>
        </p:nvSpPr>
        <p:spPr>
          <a:xfrm>
            <a:off x="8068705" y="1820141"/>
            <a:ext cx="1789834" cy="1789834"/>
          </a:xfrm>
          <a:custGeom>
            <a:avLst/>
            <a:gdLst/>
            <a:ahLst/>
            <a:cxnLst/>
            <a:rect l="l" t="t" r="r" b="b"/>
            <a:pathLst>
              <a:path w="1789834" h="1789834">
                <a:moveTo>
                  <a:pt x="0" y="0"/>
                </a:moveTo>
                <a:lnTo>
                  <a:pt x="1789834" y="0"/>
                </a:lnTo>
                <a:lnTo>
                  <a:pt x="1789834" y="1789834"/>
                </a:lnTo>
                <a:lnTo>
                  <a:pt x="0" y="17898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Freeform 5"/>
          <p:cNvSpPr/>
          <p:nvPr/>
        </p:nvSpPr>
        <p:spPr>
          <a:xfrm>
            <a:off x="13177716" y="1909822"/>
            <a:ext cx="2959264" cy="1919823"/>
          </a:xfrm>
          <a:custGeom>
            <a:avLst/>
            <a:gdLst/>
            <a:ahLst/>
            <a:cxnLst/>
            <a:rect l="l" t="t" r="r" b="b"/>
            <a:pathLst>
              <a:path w="2959264" h="1919823">
                <a:moveTo>
                  <a:pt x="0" y="0"/>
                </a:moveTo>
                <a:lnTo>
                  <a:pt x="2959264" y="0"/>
                </a:lnTo>
                <a:lnTo>
                  <a:pt x="2959264" y="1919823"/>
                </a:lnTo>
                <a:lnTo>
                  <a:pt x="0" y="19198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6" name="TextBox 6"/>
          <p:cNvSpPr txBox="1"/>
          <p:nvPr/>
        </p:nvSpPr>
        <p:spPr>
          <a:xfrm>
            <a:off x="1190885" y="4000500"/>
            <a:ext cx="4520898" cy="1143000"/>
          </a:xfrm>
          <a:prstGeom prst="rect">
            <a:avLst/>
          </a:prstGeom>
        </p:spPr>
        <p:txBody>
          <a:bodyPr lIns="0" tIns="0" rIns="0" bIns="0" rtlCol="0" anchor="t">
            <a:spAutoFit/>
          </a:bodyPr>
          <a:lstStyle/>
          <a:p>
            <a:pPr algn="ctr">
              <a:lnSpc>
                <a:spcPts val="4556"/>
              </a:lnSpc>
            </a:pPr>
            <a:r>
              <a:rPr lang="en-US" sz="3796">
                <a:solidFill>
                  <a:srgbClr val="000000"/>
                </a:solidFill>
                <a:latin typeface="DM Sans Bold"/>
              </a:rPr>
              <a:t>2009 </a:t>
            </a:r>
          </a:p>
          <a:p>
            <a:pPr marL="0" lvl="0" indent="0" algn="ctr">
              <a:lnSpc>
                <a:spcPts val="4556"/>
              </a:lnSpc>
              <a:spcBef>
                <a:spcPct val="0"/>
              </a:spcBef>
            </a:pPr>
            <a:r>
              <a:rPr lang="en-US" sz="3796">
                <a:solidFill>
                  <a:srgbClr val="000000"/>
                </a:solidFill>
                <a:latin typeface="DM Sans Bold"/>
              </a:rPr>
              <a:t>Great Recession</a:t>
            </a:r>
          </a:p>
        </p:txBody>
      </p:sp>
      <p:sp>
        <p:nvSpPr>
          <p:cNvPr id="7" name="TextBox 7"/>
          <p:cNvSpPr txBox="1"/>
          <p:nvPr/>
        </p:nvSpPr>
        <p:spPr>
          <a:xfrm>
            <a:off x="926402" y="5346030"/>
            <a:ext cx="5439820" cy="4553281"/>
          </a:xfrm>
          <a:prstGeom prst="rect">
            <a:avLst/>
          </a:prstGeom>
        </p:spPr>
        <p:txBody>
          <a:bodyPr lIns="0" tIns="0" rIns="0" bIns="0" rtlCol="0" anchor="t">
            <a:spAutoFit/>
          </a:bodyPr>
          <a:lstStyle/>
          <a:p>
            <a:pPr algn="ctr">
              <a:lnSpc>
                <a:spcPts val="3656"/>
              </a:lnSpc>
            </a:pPr>
            <a:r>
              <a:rPr lang="en-US" sz="2611">
                <a:solidFill>
                  <a:srgbClr val="000000"/>
                </a:solidFill>
                <a:latin typeface="DM Sans"/>
              </a:rPr>
              <a:t>It was brought on by the American housing market bubble's collapse. Financial institutions had made significant investments in securities backed by mortgages that contained loans with high risk. It suffered extraordinary losses as a significant portion of these loans went bad, which led to a series of collapses.</a:t>
            </a:r>
          </a:p>
        </p:txBody>
      </p:sp>
      <p:sp>
        <p:nvSpPr>
          <p:cNvPr id="8" name="TextBox 8"/>
          <p:cNvSpPr txBox="1"/>
          <p:nvPr/>
        </p:nvSpPr>
        <p:spPr>
          <a:xfrm>
            <a:off x="1028700" y="459390"/>
            <a:ext cx="18757300" cy="923925"/>
          </a:xfrm>
          <a:prstGeom prst="rect">
            <a:avLst/>
          </a:prstGeom>
        </p:spPr>
        <p:txBody>
          <a:bodyPr lIns="0" tIns="0" rIns="0" bIns="0" rtlCol="0" anchor="t">
            <a:spAutoFit/>
          </a:bodyPr>
          <a:lstStyle/>
          <a:p>
            <a:pPr>
              <a:lnSpc>
                <a:spcPts val="7200"/>
              </a:lnSpc>
              <a:spcBef>
                <a:spcPct val="0"/>
              </a:spcBef>
            </a:pPr>
            <a:r>
              <a:rPr lang="en-US" sz="6000">
                <a:solidFill>
                  <a:srgbClr val="BF271E"/>
                </a:solidFill>
                <a:latin typeface="DM Sans Bold"/>
              </a:rPr>
              <a:t>Insights - Annual Growth Rate of Global GDP</a:t>
            </a:r>
          </a:p>
        </p:txBody>
      </p:sp>
      <p:sp>
        <p:nvSpPr>
          <p:cNvPr id="9" name="TextBox 9"/>
          <p:cNvSpPr txBox="1"/>
          <p:nvPr/>
        </p:nvSpPr>
        <p:spPr>
          <a:xfrm>
            <a:off x="6703173" y="4000500"/>
            <a:ext cx="4520898" cy="1143000"/>
          </a:xfrm>
          <a:prstGeom prst="rect">
            <a:avLst/>
          </a:prstGeom>
        </p:spPr>
        <p:txBody>
          <a:bodyPr lIns="0" tIns="0" rIns="0" bIns="0" rtlCol="0" anchor="t">
            <a:spAutoFit/>
          </a:bodyPr>
          <a:lstStyle/>
          <a:p>
            <a:pPr algn="ctr">
              <a:lnSpc>
                <a:spcPts val="4556"/>
              </a:lnSpc>
            </a:pPr>
            <a:r>
              <a:rPr lang="en-US" sz="3796">
                <a:solidFill>
                  <a:srgbClr val="000000"/>
                </a:solidFill>
                <a:latin typeface="DM Sans Bold"/>
              </a:rPr>
              <a:t>2015</a:t>
            </a:r>
          </a:p>
          <a:p>
            <a:pPr marL="0" lvl="0" indent="0" algn="ctr">
              <a:lnSpc>
                <a:spcPts val="4556"/>
              </a:lnSpc>
              <a:spcBef>
                <a:spcPct val="0"/>
              </a:spcBef>
            </a:pPr>
            <a:r>
              <a:rPr lang="en-US" sz="3796">
                <a:solidFill>
                  <a:srgbClr val="000000"/>
                </a:solidFill>
                <a:latin typeface="DM Sans Bold"/>
              </a:rPr>
              <a:t>Demographic Cliff</a:t>
            </a:r>
          </a:p>
        </p:txBody>
      </p:sp>
      <p:sp>
        <p:nvSpPr>
          <p:cNvPr id="10" name="TextBox 10"/>
          <p:cNvSpPr txBox="1"/>
          <p:nvPr/>
        </p:nvSpPr>
        <p:spPr>
          <a:xfrm>
            <a:off x="6540986" y="5486400"/>
            <a:ext cx="5206025" cy="4264991"/>
          </a:xfrm>
          <a:prstGeom prst="rect">
            <a:avLst/>
          </a:prstGeom>
        </p:spPr>
        <p:txBody>
          <a:bodyPr lIns="0" tIns="0" rIns="0" bIns="0" rtlCol="0" anchor="t">
            <a:spAutoFit/>
          </a:bodyPr>
          <a:lstStyle/>
          <a:p>
            <a:pPr algn="ctr">
              <a:lnSpc>
                <a:spcPts val="3796"/>
              </a:lnSpc>
            </a:pPr>
            <a:r>
              <a:rPr lang="en-US" sz="2711">
                <a:solidFill>
                  <a:srgbClr val="000000"/>
                </a:solidFill>
                <a:latin typeface="DM Sans"/>
              </a:rPr>
              <a:t> In 2015, the global economy was significantly hampered by demographic changes. In many nations, aging populations resulted in lower labor force participation and higher dependence ratios, which had an effect on economic production </a:t>
            </a:r>
          </a:p>
        </p:txBody>
      </p:sp>
      <p:sp>
        <p:nvSpPr>
          <p:cNvPr id="11" name="TextBox 11"/>
          <p:cNvSpPr txBox="1"/>
          <p:nvPr/>
        </p:nvSpPr>
        <p:spPr>
          <a:xfrm>
            <a:off x="12213998" y="4000500"/>
            <a:ext cx="5045302" cy="1143000"/>
          </a:xfrm>
          <a:prstGeom prst="rect">
            <a:avLst/>
          </a:prstGeom>
        </p:spPr>
        <p:txBody>
          <a:bodyPr lIns="0" tIns="0" rIns="0" bIns="0" rtlCol="0" anchor="t">
            <a:spAutoFit/>
          </a:bodyPr>
          <a:lstStyle/>
          <a:p>
            <a:pPr algn="ctr">
              <a:lnSpc>
                <a:spcPts val="4556"/>
              </a:lnSpc>
            </a:pPr>
            <a:r>
              <a:rPr lang="en-US" sz="3796">
                <a:solidFill>
                  <a:srgbClr val="000000"/>
                </a:solidFill>
                <a:latin typeface="DM Sans Bold"/>
              </a:rPr>
              <a:t>2020</a:t>
            </a:r>
          </a:p>
          <a:p>
            <a:pPr marL="0" lvl="0" indent="0" algn="ctr">
              <a:lnSpc>
                <a:spcPts val="4556"/>
              </a:lnSpc>
              <a:spcBef>
                <a:spcPct val="0"/>
              </a:spcBef>
            </a:pPr>
            <a:r>
              <a:rPr lang="en-US" sz="3796">
                <a:solidFill>
                  <a:srgbClr val="000000"/>
                </a:solidFill>
                <a:latin typeface="DM Sans Bold"/>
              </a:rPr>
              <a:t>COVID-19 Pandemic</a:t>
            </a:r>
          </a:p>
        </p:txBody>
      </p:sp>
      <p:sp>
        <p:nvSpPr>
          <p:cNvPr id="12" name="TextBox 12"/>
          <p:cNvSpPr txBox="1"/>
          <p:nvPr/>
        </p:nvSpPr>
        <p:spPr>
          <a:xfrm>
            <a:off x="12213998" y="5619750"/>
            <a:ext cx="5206025" cy="3788741"/>
          </a:xfrm>
          <a:prstGeom prst="rect">
            <a:avLst/>
          </a:prstGeom>
        </p:spPr>
        <p:txBody>
          <a:bodyPr lIns="0" tIns="0" rIns="0" bIns="0" rtlCol="0" anchor="t">
            <a:spAutoFit/>
          </a:bodyPr>
          <a:lstStyle/>
          <a:p>
            <a:pPr algn="ctr">
              <a:lnSpc>
                <a:spcPts val="3796"/>
              </a:lnSpc>
            </a:pPr>
            <a:r>
              <a:rPr lang="en-US" sz="2711">
                <a:solidFill>
                  <a:srgbClr val="000000"/>
                </a:solidFill>
                <a:latin typeface="DM Sans"/>
              </a:rPr>
              <a:t>The COVID-19 pandemic caused unmatched disruptions to the world economy in 2020. Lockdowns, travel restrictions, and supply chain disruptions had a significant negative impact on economic activity in all sectors.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2383153" y="1993285"/>
            <a:ext cx="13521694" cy="8022605"/>
          </a:xfrm>
          <a:custGeom>
            <a:avLst/>
            <a:gdLst/>
            <a:ahLst/>
            <a:cxnLst/>
            <a:rect l="l" t="t" r="r" b="b"/>
            <a:pathLst>
              <a:path w="13521694" h="8022605">
                <a:moveTo>
                  <a:pt x="0" y="0"/>
                </a:moveTo>
                <a:lnTo>
                  <a:pt x="13521694" y="0"/>
                </a:lnTo>
                <a:lnTo>
                  <a:pt x="13521694" y="8022606"/>
                </a:lnTo>
                <a:lnTo>
                  <a:pt x="0" y="8022606"/>
                </a:lnTo>
                <a:lnTo>
                  <a:pt x="0" y="0"/>
                </a:lnTo>
                <a:close/>
              </a:path>
            </a:pathLst>
          </a:custGeom>
          <a:blipFill>
            <a:blip r:embed="rId2"/>
            <a:stretch>
              <a:fillRect t="-222" b="-222"/>
            </a:stretch>
          </a:blipFill>
        </p:spPr>
        <p:txBody>
          <a:bodyPr/>
          <a:lstStyle/>
          <a:p>
            <a:endParaRPr lang="en-PH"/>
          </a:p>
        </p:txBody>
      </p:sp>
      <p:grpSp>
        <p:nvGrpSpPr>
          <p:cNvPr id="3" name="Group 3"/>
          <p:cNvGrpSpPr/>
          <p:nvPr/>
        </p:nvGrpSpPr>
        <p:grpSpPr>
          <a:xfrm>
            <a:off x="1028700" y="302171"/>
            <a:ext cx="16633374" cy="1688943"/>
            <a:chOff x="0" y="0"/>
            <a:chExt cx="22177832" cy="2251924"/>
          </a:xfrm>
        </p:grpSpPr>
        <p:sp>
          <p:nvSpPr>
            <p:cNvPr id="4" name="TextBox 4"/>
            <p:cNvSpPr txBox="1"/>
            <p:nvPr/>
          </p:nvSpPr>
          <p:spPr>
            <a:xfrm>
              <a:off x="0" y="541519"/>
              <a:ext cx="7231203" cy="609600"/>
            </a:xfrm>
            <a:prstGeom prst="rect">
              <a:avLst/>
            </a:prstGeom>
          </p:spPr>
          <p:txBody>
            <a:bodyPr lIns="0" tIns="0" rIns="0" bIns="0" rtlCol="0" anchor="t">
              <a:spAutoFit/>
            </a:bodyPr>
            <a:lstStyle/>
            <a:p>
              <a:pPr marL="0" lvl="0" indent="0" algn="l">
                <a:lnSpc>
                  <a:spcPts val="3662"/>
                </a:lnSpc>
                <a:spcBef>
                  <a:spcPct val="0"/>
                </a:spcBef>
              </a:pPr>
              <a:r>
                <a:rPr lang="en-US" sz="3052">
                  <a:solidFill>
                    <a:srgbClr val="000000"/>
                  </a:solidFill>
                  <a:latin typeface="DM Sans Bold"/>
                </a:rPr>
                <a:t>Analysis/Findings:</a:t>
              </a:r>
            </a:p>
          </p:txBody>
        </p:sp>
        <p:sp>
          <p:nvSpPr>
            <p:cNvPr id="5" name="TextBox 5"/>
            <p:cNvSpPr txBox="1"/>
            <p:nvPr/>
          </p:nvSpPr>
          <p:spPr>
            <a:xfrm>
              <a:off x="4774369" y="-57150"/>
              <a:ext cx="17403464" cy="2309074"/>
            </a:xfrm>
            <a:prstGeom prst="rect">
              <a:avLst/>
            </a:prstGeom>
          </p:spPr>
          <p:txBody>
            <a:bodyPr lIns="0" tIns="0" rIns="0" bIns="0" rtlCol="0" anchor="t">
              <a:spAutoFit/>
            </a:bodyPr>
            <a:lstStyle/>
            <a:p>
              <a:pPr marL="541087" lvl="1" indent="-270543">
                <a:lnSpc>
                  <a:spcPts val="3508"/>
                </a:lnSpc>
                <a:buFont typeface="Arial"/>
                <a:buChar char="•"/>
              </a:pPr>
              <a:r>
                <a:rPr lang="en-US" sz="2506">
                  <a:solidFill>
                    <a:srgbClr val="000000"/>
                  </a:solidFill>
                  <a:latin typeface="DM Sans"/>
                </a:rPr>
                <a:t>The graph showing the GDP of the top five nations over the past five years—the </a:t>
              </a:r>
              <a:r>
                <a:rPr lang="en-US" sz="2506">
                  <a:solidFill>
                    <a:srgbClr val="000000"/>
                  </a:solidFill>
                  <a:latin typeface="DM Sans Bold"/>
                </a:rPr>
                <a:t>United States, China, Japan, Germany, and India</a:t>
              </a:r>
              <a:r>
                <a:rPr lang="en-US" sz="2506">
                  <a:solidFill>
                    <a:srgbClr val="000000"/>
                  </a:solidFill>
                  <a:latin typeface="DM Sans"/>
                </a:rPr>
                <a:t>—displays severe economic differences.</a:t>
              </a:r>
            </a:p>
            <a:p>
              <a:pPr algn="l">
                <a:lnSpc>
                  <a:spcPts val="3508"/>
                </a:lnSpc>
              </a:pPr>
              <a:endParaRPr lang="en-US" sz="2506">
                <a:solidFill>
                  <a:srgbClr val="000000"/>
                </a:solidFill>
                <a:latin typeface="DM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a:off x="1028699" y="1626203"/>
            <a:ext cx="16230600" cy="4762"/>
          </a:xfrm>
          <a:prstGeom prst="line">
            <a:avLst/>
          </a:prstGeom>
          <a:ln w="9525" cap="flat">
            <a:solidFill>
              <a:srgbClr val="000000"/>
            </a:solidFill>
            <a:prstDash val="solid"/>
            <a:headEnd type="none" w="sm" len="sm"/>
            <a:tailEnd type="none" w="sm" len="sm"/>
          </a:ln>
        </p:spPr>
        <p:txBody>
          <a:bodyPr/>
          <a:lstStyle/>
          <a:p>
            <a:endParaRPr lang="en-PH"/>
          </a:p>
        </p:txBody>
      </p:sp>
      <p:sp>
        <p:nvSpPr>
          <p:cNvPr id="3" name="Freeform 3"/>
          <p:cNvSpPr/>
          <p:nvPr/>
        </p:nvSpPr>
        <p:spPr>
          <a:xfrm>
            <a:off x="493567" y="1881226"/>
            <a:ext cx="1839376" cy="1225484"/>
          </a:xfrm>
          <a:custGeom>
            <a:avLst/>
            <a:gdLst/>
            <a:ahLst/>
            <a:cxnLst/>
            <a:rect l="l" t="t" r="r" b="b"/>
            <a:pathLst>
              <a:path w="1839376" h="1225484">
                <a:moveTo>
                  <a:pt x="0" y="0"/>
                </a:moveTo>
                <a:lnTo>
                  <a:pt x="1839376" y="0"/>
                </a:lnTo>
                <a:lnTo>
                  <a:pt x="1839376" y="1225484"/>
                </a:lnTo>
                <a:lnTo>
                  <a:pt x="0" y="12254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493567" y="3487376"/>
            <a:ext cx="1839376" cy="1302619"/>
          </a:xfrm>
          <a:custGeom>
            <a:avLst/>
            <a:gdLst/>
            <a:ahLst/>
            <a:cxnLst/>
            <a:rect l="l" t="t" r="r" b="b"/>
            <a:pathLst>
              <a:path w="1839376" h="1302619">
                <a:moveTo>
                  <a:pt x="0" y="0"/>
                </a:moveTo>
                <a:lnTo>
                  <a:pt x="1839376" y="0"/>
                </a:lnTo>
                <a:lnTo>
                  <a:pt x="1839376" y="1302619"/>
                </a:lnTo>
                <a:lnTo>
                  <a:pt x="0" y="1302619"/>
                </a:lnTo>
                <a:lnTo>
                  <a:pt x="0" y="0"/>
                </a:lnTo>
                <a:close/>
              </a:path>
            </a:pathLst>
          </a:custGeom>
          <a:blipFill>
            <a:blip r:embed="rId4"/>
            <a:stretch>
              <a:fillRect r="-31731" b="-23930"/>
            </a:stretch>
          </a:blipFill>
        </p:spPr>
        <p:txBody>
          <a:bodyPr/>
          <a:lstStyle/>
          <a:p>
            <a:endParaRPr lang="en-PH"/>
          </a:p>
        </p:txBody>
      </p:sp>
      <p:sp>
        <p:nvSpPr>
          <p:cNvPr id="5" name="Freeform 5"/>
          <p:cNvSpPr/>
          <p:nvPr/>
        </p:nvSpPr>
        <p:spPr>
          <a:xfrm>
            <a:off x="550717" y="4990354"/>
            <a:ext cx="1839376" cy="1253075"/>
          </a:xfrm>
          <a:custGeom>
            <a:avLst/>
            <a:gdLst/>
            <a:ahLst/>
            <a:cxnLst/>
            <a:rect l="l" t="t" r="r" b="b"/>
            <a:pathLst>
              <a:path w="1839376" h="1253075">
                <a:moveTo>
                  <a:pt x="0" y="0"/>
                </a:moveTo>
                <a:lnTo>
                  <a:pt x="1839376" y="0"/>
                </a:lnTo>
                <a:lnTo>
                  <a:pt x="1839376" y="1253075"/>
                </a:lnTo>
                <a:lnTo>
                  <a:pt x="0" y="12530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6" name="Freeform 6"/>
          <p:cNvSpPr/>
          <p:nvPr/>
        </p:nvSpPr>
        <p:spPr>
          <a:xfrm>
            <a:off x="632173" y="6643479"/>
            <a:ext cx="1757920" cy="1243729"/>
          </a:xfrm>
          <a:custGeom>
            <a:avLst/>
            <a:gdLst/>
            <a:ahLst/>
            <a:cxnLst/>
            <a:rect l="l" t="t" r="r" b="b"/>
            <a:pathLst>
              <a:path w="1757920" h="1243729">
                <a:moveTo>
                  <a:pt x="0" y="0"/>
                </a:moveTo>
                <a:lnTo>
                  <a:pt x="1757920" y="0"/>
                </a:lnTo>
                <a:lnTo>
                  <a:pt x="1757920" y="1243728"/>
                </a:lnTo>
                <a:lnTo>
                  <a:pt x="0" y="1243728"/>
                </a:lnTo>
                <a:lnTo>
                  <a:pt x="0" y="0"/>
                </a:lnTo>
                <a:close/>
              </a:path>
            </a:pathLst>
          </a:custGeom>
          <a:blipFill>
            <a:blip r:embed="rId7"/>
            <a:stretch>
              <a:fillRect/>
            </a:stretch>
          </a:blipFill>
        </p:spPr>
        <p:txBody>
          <a:bodyPr/>
          <a:lstStyle/>
          <a:p>
            <a:endParaRPr lang="en-PH"/>
          </a:p>
        </p:txBody>
      </p:sp>
      <p:sp>
        <p:nvSpPr>
          <p:cNvPr id="7" name="Freeform 7"/>
          <p:cNvSpPr/>
          <p:nvPr/>
        </p:nvSpPr>
        <p:spPr>
          <a:xfrm>
            <a:off x="632173" y="8601582"/>
            <a:ext cx="1757920" cy="1169816"/>
          </a:xfrm>
          <a:custGeom>
            <a:avLst/>
            <a:gdLst/>
            <a:ahLst/>
            <a:cxnLst/>
            <a:rect l="l" t="t" r="r" b="b"/>
            <a:pathLst>
              <a:path w="1757920" h="1169816">
                <a:moveTo>
                  <a:pt x="0" y="0"/>
                </a:moveTo>
                <a:lnTo>
                  <a:pt x="1757920" y="0"/>
                </a:lnTo>
                <a:lnTo>
                  <a:pt x="1757920" y="1169817"/>
                </a:lnTo>
                <a:lnTo>
                  <a:pt x="0" y="11698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
        <p:nvSpPr>
          <p:cNvPr id="8" name="TextBox 8"/>
          <p:cNvSpPr txBox="1"/>
          <p:nvPr/>
        </p:nvSpPr>
        <p:spPr>
          <a:xfrm>
            <a:off x="2390093" y="2354235"/>
            <a:ext cx="4520898" cy="5715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United States</a:t>
            </a:r>
          </a:p>
        </p:txBody>
      </p:sp>
      <p:sp>
        <p:nvSpPr>
          <p:cNvPr id="9" name="TextBox 9"/>
          <p:cNvSpPr txBox="1"/>
          <p:nvPr/>
        </p:nvSpPr>
        <p:spPr>
          <a:xfrm>
            <a:off x="6965375" y="1934086"/>
            <a:ext cx="10857069" cy="1162707"/>
          </a:xfrm>
          <a:prstGeom prst="rect">
            <a:avLst/>
          </a:prstGeom>
        </p:spPr>
        <p:txBody>
          <a:bodyPr lIns="0" tIns="0" rIns="0" bIns="0" rtlCol="0" anchor="t">
            <a:spAutoFit/>
          </a:bodyPr>
          <a:lstStyle/>
          <a:p>
            <a:pPr algn="ctr">
              <a:lnSpc>
                <a:spcPts val="3113"/>
              </a:lnSpc>
            </a:pPr>
            <a:r>
              <a:rPr lang="en-US" sz="2224">
                <a:solidFill>
                  <a:srgbClr val="000000"/>
                </a:solidFill>
                <a:latin typeface="DM Sans"/>
              </a:rPr>
              <a:t>The United States has a varied economy that is </a:t>
            </a:r>
            <a:r>
              <a:rPr lang="en-US" sz="2224">
                <a:solidFill>
                  <a:srgbClr val="000000"/>
                </a:solidFill>
                <a:latin typeface="DM Sans Bold"/>
              </a:rPr>
              <a:t>supported by technological innovation and entrepreneurship. </a:t>
            </a:r>
            <a:r>
              <a:rPr lang="en-US" sz="2224">
                <a:solidFill>
                  <a:srgbClr val="000000"/>
                </a:solidFill>
                <a:latin typeface="DM Sans"/>
              </a:rPr>
              <a:t>Some of the biggest technology corporations in the world call it home, greatly boosting its GDP.</a:t>
            </a:r>
          </a:p>
        </p:txBody>
      </p:sp>
      <p:sp>
        <p:nvSpPr>
          <p:cNvPr id="10" name="TextBox 10"/>
          <p:cNvSpPr txBox="1"/>
          <p:nvPr/>
        </p:nvSpPr>
        <p:spPr>
          <a:xfrm>
            <a:off x="1028700" y="459390"/>
            <a:ext cx="18757300" cy="923925"/>
          </a:xfrm>
          <a:prstGeom prst="rect">
            <a:avLst/>
          </a:prstGeom>
        </p:spPr>
        <p:txBody>
          <a:bodyPr lIns="0" tIns="0" rIns="0" bIns="0" rtlCol="0" anchor="t">
            <a:spAutoFit/>
          </a:bodyPr>
          <a:lstStyle/>
          <a:p>
            <a:pPr>
              <a:lnSpc>
                <a:spcPts val="7200"/>
              </a:lnSpc>
              <a:spcBef>
                <a:spcPct val="0"/>
              </a:spcBef>
            </a:pPr>
            <a:r>
              <a:rPr lang="en-US" sz="6000">
                <a:solidFill>
                  <a:srgbClr val="000000"/>
                </a:solidFill>
                <a:latin typeface="DM Sans Bold"/>
              </a:rPr>
              <a:t>Insights - Top 5 Countries in the last 5 years</a:t>
            </a:r>
          </a:p>
        </p:txBody>
      </p:sp>
      <p:sp>
        <p:nvSpPr>
          <p:cNvPr id="11" name="TextBox 11"/>
          <p:cNvSpPr txBox="1"/>
          <p:nvPr/>
        </p:nvSpPr>
        <p:spPr>
          <a:xfrm>
            <a:off x="2182275" y="3852935"/>
            <a:ext cx="4520898" cy="5715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China</a:t>
            </a:r>
          </a:p>
        </p:txBody>
      </p:sp>
      <p:sp>
        <p:nvSpPr>
          <p:cNvPr id="12" name="TextBox 12"/>
          <p:cNvSpPr txBox="1"/>
          <p:nvPr/>
        </p:nvSpPr>
        <p:spPr>
          <a:xfrm>
            <a:off x="1920073" y="5544145"/>
            <a:ext cx="5045302" cy="5715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Japan</a:t>
            </a:r>
          </a:p>
        </p:txBody>
      </p:sp>
      <p:sp>
        <p:nvSpPr>
          <p:cNvPr id="13" name="TextBox 13"/>
          <p:cNvSpPr txBox="1"/>
          <p:nvPr/>
        </p:nvSpPr>
        <p:spPr>
          <a:xfrm>
            <a:off x="1920073" y="7208193"/>
            <a:ext cx="5045302" cy="5715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Germany</a:t>
            </a:r>
          </a:p>
        </p:txBody>
      </p:sp>
      <p:sp>
        <p:nvSpPr>
          <p:cNvPr id="14" name="TextBox 14"/>
          <p:cNvSpPr txBox="1"/>
          <p:nvPr/>
        </p:nvSpPr>
        <p:spPr>
          <a:xfrm>
            <a:off x="1920073" y="8868143"/>
            <a:ext cx="5045302" cy="571500"/>
          </a:xfrm>
          <a:prstGeom prst="rect">
            <a:avLst/>
          </a:prstGeom>
        </p:spPr>
        <p:txBody>
          <a:bodyPr lIns="0" tIns="0" rIns="0" bIns="0" rtlCol="0" anchor="t">
            <a:spAutoFit/>
          </a:bodyPr>
          <a:lstStyle/>
          <a:p>
            <a:pPr marL="0" lvl="0" indent="0" algn="ctr">
              <a:lnSpc>
                <a:spcPts val="4556"/>
              </a:lnSpc>
              <a:spcBef>
                <a:spcPct val="0"/>
              </a:spcBef>
            </a:pPr>
            <a:r>
              <a:rPr lang="en-US" sz="3796">
                <a:solidFill>
                  <a:srgbClr val="000000"/>
                </a:solidFill>
                <a:latin typeface="DM Sans Bold"/>
              </a:rPr>
              <a:t>India</a:t>
            </a:r>
          </a:p>
        </p:txBody>
      </p:sp>
      <p:sp>
        <p:nvSpPr>
          <p:cNvPr id="15" name="TextBox 15"/>
          <p:cNvSpPr txBox="1"/>
          <p:nvPr/>
        </p:nvSpPr>
        <p:spPr>
          <a:xfrm>
            <a:off x="6965375" y="3535335"/>
            <a:ext cx="10857069" cy="1162707"/>
          </a:xfrm>
          <a:prstGeom prst="rect">
            <a:avLst/>
          </a:prstGeom>
        </p:spPr>
        <p:txBody>
          <a:bodyPr lIns="0" tIns="0" rIns="0" bIns="0" rtlCol="0" anchor="t">
            <a:spAutoFit/>
          </a:bodyPr>
          <a:lstStyle/>
          <a:p>
            <a:pPr algn="ctr">
              <a:lnSpc>
                <a:spcPts val="3113"/>
              </a:lnSpc>
            </a:pPr>
            <a:r>
              <a:rPr lang="en-US" sz="2224">
                <a:solidFill>
                  <a:srgbClr val="000000"/>
                </a:solidFill>
                <a:latin typeface="DM Sans Bold"/>
              </a:rPr>
              <a:t>Manufacturing and Export Powerhouse:</a:t>
            </a:r>
            <a:r>
              <a:rPr lang="en-US" sz="2224">
                <a:solidFill>
                  <a:srgbClr val="000000"/>
                </a:solidFill>
                <a:latin typeface="DM Sans"/>
              </a:rPr>
              <a:t> The world's largest manufacturing sector is the foundation of China's economic success. It has a substantial industrial base and a vast network of facilities, making it a hub for exports on a global scale.</a:t>
            </a:r>
          </a:p>
        </p:txBody>
      </p:sp>
      <p:sp>
        <p:nvSpPr>
          <p:cNvPr id="16" name="AutoShape 16"/>
          <p:cNvSpPr/>
          <p:nvPr/>
        </p:nvSpPr>
        <p:spPr>
          <a:xfrm>
            <a:off x="-1179370" y="3349598"/>
            <a:ext cx="20646736" cy="0"/>
          </a:xfrm>
          <a:prstGeom prst="line">
            <a:avLst/>
          </a:prstGeom>
          <a:ln w="9525" cap="flat">
            <a:solidFill>
              <a:srgbClr val="000000"/>
            </a:solidFill>
            <a:prstDash val="solid"/>
            <a:headEnd type="none" w="sm" len="sm"/>
            <a:tailEnd type="none" w="sm" len="sm"/>
          </a:ln>
        </p:spPr>
        <p:txBody>
          <a:bodyPr/>
          <a:lstStyle/>
          <a:p>
            <a:endParaRPr lang="en-PH"/>
          </a:p>
        </p:txBody>
      </p:sp>
      <p:sp>
        <p:nvSpPr>
          <p:cNvPr id="17" name="AutoShape 17"/>
          <p:cNvSpPr/>
          <p:nvPr/>
        </p:nvSpPr>
        <p:spPr>
          <a:xfrm>
            <a:off x="-860736" y="4890342"/>
            <a:ext cx="20646736" cy="0"/>
          </a:xfrm>
          <a:prstGeom prst="line">
            <a:avLst/>
          </a:prstGeom>
          <a:ln w="9525" cap="flat">
            <a:solidFill>
              <a:srgbClr val="000000"/>
            </a:solidFill>
            <a:prstDash val="solid"/>
            <a:headEnd type="none" w="sm" len="sm"/>
            <a:tailEnd type="none" w="sm" len="sm"/>
          </a:ln>
        </p:spPr>
        <p:txBody>
          <a:bodyPr/>
          <a:lstStyle/>
          <a:p>
            <a:endParaRPr lang="en-PH"/>
          </a:p>
        </p:txBody>
      </p:sp>
      <p:sp>
        <p:nvSpPr>
          <p:cNvPr id="18" name="AutoShape 18"/>
          <p:cNvSpPr/>
          <p:nvPr/>
        </p:nvSpPr>
        <p:spPr>
          <a:xfrm>
            <a:off x="-860736" y="6381541"/>
            <a:ext cx="20646736" cy="0"/>
          </a:xfrm>
          <a:prstGeom prst="line">
            <a:avLst/>
          </a:prstGeom>
          <a:ln w="9525" cap="flat">
            <a:solidFill>
              <a:srgbClr val="000000"/>
            </a:solidFill>
            <a:prstDash val="solid"/>
            <a:headEnd type="none" w="sm" len="sm"/>
            <a:tailEnd type="none" w="sm" len="sm"/>
          </a:ln>
        </p:spPr>
        <p:txBody>
          <a:bodyPr/>
          <a:lstStyle/>
          <a:p>
            <a:endParaRPr lang="en-PH"/>
          </a:p>
        </p:txBody>
      </p:sp>
      <p:sp>
        <p:nvSpPr>
          <p:cNvPr id="19" name="AutoShape 19"/>
          <p:cNvSpPr/>
          <p:nvPr/>
        </p:nvSpPr>
        <p:spPr>
          <a:xfrm>
            <a:off x="-860736" y="8120570"/>
            <a:ext cx="20646736" cy="0"/>
          </a:xfrm>
          <a:prstGeom prst="line">
            <a:avLst/>
          </a:prstGeom>
          <a:ln w="9525" cap="flat">
            <a:solidFill>
              <a:srgbClr val="000000"/>
            </a:solidFill>
            <a:prstDash val="solid"/>
            <a:headEnd type="none" w="sm" len="sm"/>
            <a:tailEnd type="none" w="sm" len="sm"/>
          </a:ln>
        </p:spPr>
        <p:txBody>
          <a:bodyPr/>
          <a:lstStyle/>
          <a:p>
            <a:endParaRPr lang="en-PH"/>
          </a:p>
        </p:txBody>
      </p:sp>
      <p:sp>
        <p:nvSpPr>
          <p:cNvPr id="20" name="TextBox 20"/>
          <p:cNvSpPr txBox="1"/>
          <p:nvPr/>
        </p:nvSpPr>
        <p:spPr>
          <a:xfrm>
            <a:off x="6910991" y="5085604"/>
            <a:ext cx="11377009" cy="1162707"/>
          </a:xfrm>
          <a:prstGeom prst="rect">
            <a:avLst/>
          </a:prstGeom>
        </p:spPr>
        <p:txBody>
          <a:bodyPr lIns="0" tIns="0" rIns="0" bIns="0" rtlCol="0" anchor="t">
            <a:spAutoFit/>
          </a:bodyPr>
          <a:lstStyle/>
          <a:p>
            <a:pPr algn="ctr">
              <a:lnSpc>
                <a:spcPts val="3113"/>
              </a:lnSpc>
            </a:pPr>
            <a:r>
              <a:rPr lang="en-US" sz="2224">
                <a:solidFill>
                  <a:srgbClr val="000000"/>
                </a:solidFill>
                <a:latin typeface="DM Sans Bold"/>
              </a:rPr>
              <a:t>Technological Innovations and an Export-Oriented Economy: </a:t>
            </a:r>
            <a:r>
              <a:rPr lang="en-US" sz="2224">
                <a:solidFill>
                  <a:srgbClr val="000000"/>
                </a:solidFill>
                <a:latin typeface="DM Sans"/>
              </a:rPr>
              <a:t>Japan is well known for its technological innovations, particularly in the fields of electronics and autos. Japan retains a strong export-oriented economy despite an aging population.</a:t>
            </a:r>
          </a:p>
        </p:txBody>
      </p:sp>
      <p:sp>
        <p:nvSpPr>
          <p:cNvPr id="21" name="TextBox 21"/>
          <p:cNvSpPr txBox="1"/>
          <p:nvPr/>
        </p:nvSpPr>
        <p:spPr>
          <a:xfrm>
            <a:off x="6965375" y="6647706"/>
            <a:ext cx="10857069" cy="1162707"/>
          </a:xfrm>
          <a:prstGeom prst="rect">
            <a:avLst/>
          </a:prstGeom>
        </p:spPr>
        <p:txBody>
          <a:bodyPr lIns="0" tIns="0" rIns="0" bIns="0" rtlCol="0" anchor="t">
            <a:spAutoFit/>
          </a:bodyPr>
          <a:lstStyle/>
          <a:p>
            <a:pPr algn="ctr">
              <a:lnSpc>
                <a:spcPts val="3113"/>
              </a:lnSpc>
            </a:pPr>
            <a:r>
              <a:rPr lang="en-US" sz="2224">
                <a:solidFill>
                  <a:srgbClr val="000000"/>
                </a:solidFill>
                <a:latin typeface="DM Sans Bold"/>
              </a:rPr>
              <a:t>Exports and Engineering Excellence:</a:t>
            </a:r>
            <a:r>
              <a:rPr lang="en-US" sz="2224">
                <a:solidFill>
                  <a:srgbClr val="000000"/>
                </a:solidFill>
                <a:latin typeface="DM Sans"/>
              </a:rPr>
              <a:t> Germany is known for its superior manufacturing and engineering capabilities. It leads the world in the export of vehicles, equipment, and business supplies</a:t>
            </a:r>
          </a:p>
        </p:txBody>
      </p:sp>
      <p:sp>
        <p:nvSpPr>
          <p:cNvPr id="22" name="TextBox 22"/>
          <p:cNvSpPr txBox="1"/>
          <p:nvPr/>
        </p:nvSpPr>
        <p:spPr>
          <a:xfrm>
            <a:off x="6910991" y="8420607"/>
            <a:ext cx="10857069" cy="1553232"/>
          </a:xfrm>
          <a:prstGeom prst="rect">
            <a:avLst/>
          </a:prstGeom>
        </p:spPr>
        <p:txBody>
          <a:bodyPr lIns="0" tIns="0" rIns="0" bIns="0" rtlCol="0" anchor="t">
            <a:spAutoFit/>
          </a:bodyPr>
          <a:lstStyle/>
          <a:p>
            <a:pPr algn="ctr">
              <a:lnSpc>
                <a:spcPts val="3113"/>
              </a:lnSpc>
            </a:pPr>
            <a:r>
              <a:rPr lang="en-US" sz="2224">
                <a:solidFill>
                  <a:srgbClr val="000000"/>
                </a:solidFill>
                <a:latin typeface="DM Sans Bold"/>
              </a:rPr>
              <a:t>Service-Oriented Economy and IT Hub:</a:t>
            </a:r>
            <a:r>
              <a:rPr lang="en-US" sz="2224">
                <a:solidFill>
                  <a:srgbClr val="000000"/>
                </a:solidFill>
                <a:latin typeface="DM Sans"/>
              </a:rPr>
              <a:t> India's service sector, notably information technology (IT) and software services, is the country's economic growth engine. The nation provides IT services to large international organizations and is a popular outsourcing location.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1580</Words>
  <Application>Microsoft Office PowerPoint</Application>
  <PresentationFormat>Custom</PresentationFormat>
  <Paragraphs>108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DM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 World GDP by Country</dc:title>
  <cp:lastModifiedBy>Veronica Surio</cp:lastModifiedBy>
  <cp:revision>2</cp:revision>
  <dcterms:created xsi:type="dcterms:W3CDTF">2006-08-16T00:00:00Z</dcterms:created>
  <dcterms:modified xsi:type="dcterms:W3CDTF">2023-10-10T09:48:41Z</dcterms:modified>
  <dc:identifier>DAFwrmIbnIQ</dc:identifier>
</cp:coreProperties>
</file>